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7.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265" r:id="rId11"/>
    <p:sldId id="310" r:id="rId12"/>
    <p:sldId id="313" r:id="rId13"/>
    <p:sldId id="309" r:id="rId14"/>
    <p:sldId id="314" r:id="rId15"/>
    <p:sldId id="332" r:id="rId16"/>
    <p:sldId id="333" r:id="rId17"/>
    <p:sldId id="305" r:id="rId18"/>
    <p:sldId id="273" r:id="rId19"/>
    <p:sldId id="277" r:id="rId20"/>
    <p:sldId id="306" r:id="rId21"/>
    <p:sldId id="279" r:id="rId22"/>
    <p:sldId id="355" r:id="rId23"/>
    <p:sldId id="278" r:id="rId24"/>
    <p:sldId id="336" r:id="rId25"/>
    <p:sldId id="334" r:id="rId26"/>
    <p:sldId id="335" r:id="rId27"/>
    <p:sldId id="362" r:id="rId28"/>
    <p:sldId id="363" r:id="rId29"/>
    <p:sldId id="337" r:id="rId30"/>
    <p:sldId id="338" r:id="rId31"/>
    <p:sldId id="364" r:id="rId32"/>
    <p:sldId id="339" r:id="rId33"/>
    <p:sldId id="340" r:id="rId34"/>
    <p:sldId id="341" r:id="rId35"/>
    <p:sldId id="342" r:id="rId36"/>
    <p:sldId id="283" r:id="rId37"/>
    <p:sldId id="291" r:id="rId38"/>
    <p:sldId id="308" r:id="rId39"/>
    <p:sldId id="293" r:id="rId40"/>
    <p:sldId id="319" r:id="rId41"/>
    <p:sldId id="324" r:id="rId42"/>
    <p:sldId id="343" r:id="rId43"/>
    <p:sldId id="346" r:id="rId44"/>
    <p:sldId id="321" r:id="rId45"/>
    <p:sldId id="344" r:id="rId46"/>
    <p:sldId id="365" r:id="rId47"/>
    <p:sldId id="360" r:id="rId48"/>
    <p:sldId id="351" r:id="rId49"/>
    <p:sldId id="361"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fOkyM4FHs2CyZSCEWXkDg==" hashData="hvMvREKZkdfQ9U3+9mSfW/nAgxA7/aX2LjNLta98Qj01ZcYaCJ4AgdI7L+ET+1sEdqwqnuxJZkIfwW/43aA26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5552"/>
  </p:normalViewPr>
  <p:slideViewPr>
    <p:cSldViewPr snapToGrid="0" snapToObjects="1">
      <p:cViewPr varScale="1">
        <p:scale>
          <a:sx n="128" d="100"/>
          <a:sy n="128" d="100"/>
        </p:scale>
        <p:origin x="696" y="184"/>
      </p:cViewPr>
      <p:guideLst>
        <p:guide orient="horz" pos="2160"/>
        <p:guide pos="2880"/>
      </p:guideLst>
    </p:cSldViewPr>
  </p:slideViewPr>
  <p:outlineViewPr>
    <p:cViewPr>
      <p:scale>
        <a:sx n="33" d="100"/>
        <a:sy n="33" d="100"/>
      </p:scale>
      <p:origin x="0" y="-891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344866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3730481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08837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29816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6733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109920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8. </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a:t>
            </a:r>
            <a:r>
              <a:rPr lang="en-US" sz="1200" kern="1200" dirty="0">
                <a:solidFill>
                  <a:schemeClr val="tx1"/>
                </a:solidFill>
                <a:effectLst/>
                <a:latin typeface="+mn-lt"/>
                <a:ea typeface="+mn-ea"/>
                <a:cs typeface="+mn-cs"/>
              </a:rPr>
              <a:t>they are </a:t>
            </a:r>
            <a:r>
              <a:rPr lang="en-US" sz="1200" b="1" u="sng" kern="1200" dirty="0">
                <a:solidFill>
                  <a:schemeClr val="tx1"/>
                </a:solidFill>
                <a:effectLst/>
                <a:latin typeface="+mn-lt"/>
                <a:ea typeface="+mn-ea"/>
                <a:cs typeface="+mn-cs"/>
              </a:rPr>
              <a:t>wearing boots, helmets and vests like construction workers.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 What evidence can you use to support your claim?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a rug and bins like at school.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I think they are at the blocks center.  </a:t>
            </a:r>
            <a:r>
              <a:rPr lang="en-US" sz="1200" b="1" u="sng" kern="1200" dirty="0">
                <a:solidFill>
                  <a:schemeClr val="tx1"/>
                </a:solidFill>
                <a:effectLst/>
                <a:latin typeface="+mn-lt"/>
                <a:ea typeface="+mn-ea"/>
                <a:cs typeface="+mn-cs"/>
              </a:rPr>
              <a:t>What can you add to your claim?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that </a:t>
            </a:r>
            <a:r>
              <a:rPr lang="en-US" sz="1200" b="1" u="sng" kern="1200" dirty="0">
                <a:solidFill>
                  <a:schemeClr val="tx1"/>
                </a:solidFill>
                <a:effectLst/>
                <a:latin typeface="+mn-lt"/>
                <a:ea typeface="+mn-ea"/>
                <a:cs typeface="+mn-cs"/>
              </a:rPr>
              <a:t>all three boys are holding a block and pretending that they are driving.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agree with you that they are at the block center.  </a:t>
            </a:r>
            <a:r>
              <a:rPr lang="en-US" sz="1200" b="1" u="sng" kern="1200" dirty="0">
                <a:solidFill>
                  <a:schemeClr val="tx1"/>
                </a:solidFill>
                <a:effectLst/>
                <a:latin typeface="+mn-lt"/>
                <a:ea typeface="+mn-ea"/>
                <a:cs typeface="+mn-cs"/>
              </a:rPr>
              <a:t>Now what do you think is happening in the visual text?</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what is happening is that they built a truck at the block center.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What do you think?</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 CLARIFY and FORTIFY.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first set of turns. Read it to yourself as I read it aloud </a:t>
            </a:r>
            <a:r>
              <a:rPr lang="en-US" sz="1200" kern="1200" dirty="0">
                <a:solidFill>
                  <a:schemeClr val="tx1"/>
                </a:solidFill>
                <a:effectLst/>
                <a:latin typeface="+mn-lt"/>
                <a:ea typeface="+mn-ea"/>
                <a:cs typeface="+mn-cs"/>
              </a:rPr>
              <a:t>(see example above).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a:t>
            </a:r>
          </a:p>
          <a:p>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because it is asking for evidence from the text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answer a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question to provide evidence,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and underline as noted above).</a:t>
            </a:r>
            <a:r>
              <a:rPr lang="en-US" sz="1200" i="1" kern="1200" dirty="0">
                <a:solidFill>
                  <a:schemeClr val="tx1"/>
                </a:solidFill>
                <a:effectLst/>
                <a:latin typeface="+mn-lt"/>
                <a:ea typeface="+mn-ea"/>
                <a:cs typeface="+mn-cs"/>
              </a:rPr>
              <a:t>  Student A responds with the language of the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(underline as noted above)</a:t>
            </a:r>
            <a:r>
              <a:rPr lang="en-US" sz="1200" i="1" kern="1200" dirty="0">
                <a:solidFill>
                  <a:schemeClr val="tx1"/>
                </a:solidFill>
                <a:effectLst/>
                <a:latin typeface="+mn-lt"/>
                <a:ea typeface="+mn-ea"/>
                <a:cs typeface="+mn-cs"/>
              </a:rPr>
              <a:t>.  Also, they provide more evidence, based on what is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a:t>
            </a:r>
            <a:r>
              <a:rPr lang="en-US" dirty="0">
                <a:effectLst/>
              </a:rPr>
              <a:t>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322260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8.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a:t>
            </a:r>
            <a:r>
              <a:rPr lang="en-US" sz="1200" kern="1200" dirty="0">
                <a:solidFill>
                  <a:schemeClr val="tx1"/>
                </a:solidFill>
                <a:effectLst/>
                <a:latin typeface="+mn-lt"/>
                <a:ea typeface="+mn-ea"/>
                <a:cs typeface="+mn-cs"/>
              </a:rPr>
              <a:t>Constructive Conversation</a:t>
            </a:r>
            <a:r>
              <a:rPr lang="en-US" sz="1200" i="1" kern="1200" dirty="0">
                <a:solidFill>
                  <a:schemeClr val="tx1"/>
                </a:solidFill>
                <a:effectLst/>
                <a:latin typeface="+mn-lt"/>
                <a:ea typeface="+mn-ea"/>
                <a:cs typeface="+mn-cs"/>
              </a:rPr>
              <a:t>?  This was our prompt, “</a:t>
            </a:r>
            <a:r>
              <a:rPr lang="en-US" sz="1200" b="1" i="1" kern="1200" dirty="0">
                <a:solidFill>
                  <a:schemeClr val="tx1"/>
                </a:solidFill>
                <a:effectLst/>
                <a:latin typeface="+mn-lt"/>
                <a:ea typeface="+mn-ea"/>
                <a:cs typeface="+mn-cs"/>
              </a:rPr>
              <a:t>What is happening in this visual text? Provide evidence from the text to support your claim.”  </a:t>
            </a:r>
            <a:r>
              <a:rPr lang="en-US" sz="1200" i="1" kern="1200" dirty="0">
                <a:solidFill>
                  <a:schemeClr val="tx1"/>
                </a:solidFill>
                <a:effectLst/>
                <a:latin typeface="+mn-lt"/>
                <a:ea typeface="+mn-ea"/>
                <a:cs typeface="+mn-cs"/>
              </a:rPr>
              <a: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revise the text on chart paper or document reader.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playing.  What do you think? </a:t>
            </a:r>
            <a:r>
              <a:rPr lang="en-US" sz="1200" b="1" kern="1200" dirty="0">
                <a:solidFill>
                  <a:schemeClr val="tx1"/>
                </a:solidFill>
                <a:effectLst/>
                <a:latin typeface="+mn-lt"/>
                <a:ea typeface="+mn-ea"/>
                <a:cs typeface="+mn-cs"/>
              </a:rPr>
              <a:t>(not using language of the skill; not adding details to clarify ideas)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they are sitting on blocks.  What do you notice?</a:t>
            </a:r>
            <a:r>
              <a:rPr lang="en-US" sz="1200" b="1" kern="1200" dirty="0">
                <a:solidFill>
                  <a:schemeClr val="tx1"/>
                </a:solidFill>
                <a:effectLst/>
                <a:latin typeface="+mn-lt"/>
                <a:ea typeface="+mn-ea"/>
                <a:cs typeface="+mn-cs"/>
              </a:rPr>
              <a:t> (not using language of the skill)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they have hats. What do you notice? </a:t>
            </a:r>
            <a:r>
              <a:rPr lang="en-US" sz="1200" b="1" kern="1200" dirty="0">
                <a:solidFill>
                  <a:schemeClr val="tx1"/>
                </a:solidFill>
                <a:effectLst/>
                <a:latin typeface="+mn-lt"/>
                <a:ea typeface="+mn-ea"/>
                <a:cs typeface="+mn-cs"/>
              </a:rPr>
              <a:t>(not using language of the skill; not adding details to clarify ideas)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that they are wearing boots. What do you notice?</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 rug.  I think they are smiling.  What do you think? </a:t>
            </a:r>
            <a:r>
              <a:rPr lang="en-US" sz="1200" b="1" kern="1200" dirty="0">
                <a:solidFill>
                  <a:schemeClr val="tx1"/>
                </a:solidFill>
                <a:effectLst/>
                <a:latin typeface="+mn-lt"/>
                <a:ea typeface="+mn-ea"/>
                <a:cs typeface="+mn-cs"/>
              </a:rPr>
              <a:t>(not adding details to clarify ideas)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they are driving. What is happening?</a:t>
            </a:r>
            <a:r>
              <a:rPr lang="en-US" sz="1200" b="1" kern="1200" dirty="0">
                <a:solidFill>
                  <a:schemeClr val="tx1"/>
                </a:solidFill>
                <a:effectLst/>
                <a:latin typeface="+mn-lt"/>
                <a:ea typeface="+mn-ea"/>
                <a:cs typeface="+mn-cs"/>
              </a:rPr>
              <a:t> (not adding details to clarify ideas)</a:t>
            </a:r>
            <a:endParaRPr lang="en-US" sz="1200" kern="1200" dirty="0">
              <a:solidFill>
                <a:schemeClr val="tx1"/>
              </a:solidFill>
              <a:effectLst/>
              <a:latin typeface="+mn-lt"/>
              <a:ea typeface="+mn-ea"/>
              <a:cs typeface="+mn-cs"/>
            </a:endParaRPr>
          </a:p>
          <a:p>
            <a:endParaRPr lang="en-US" baseline="0"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2204449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a:t>
            </a:r>
            <a:r>
              <a:rPr lang="en-US" sz="1200" b="1" kern="1200" dirty="0">
                <a:solidFill>
                  <a:schemeClr val="tx1"/>
                </a:solidFill>
                <a:effectLst/>
                <a:latin typeface="+mn-lt"/>
                <a:ea typeface="+mn-ea"/>
                <a:cs typeface="+mn-cs"/>
              </a:rPr>
              <a:t>what is happening is that</a:t>
            </a:r>
            <a:r>
              <a:rPr lang="en-US" sz="1200" kern="1200" dirty="0">
                <a:solidFill>
                  <a:schemeClr val="tx1"/>
                </a:solidFill>
                <a:effectLst/>
                <a:latin typeface="+mn-lt"/>
                <a:ea typeface="+mn-ea"/>
                <a:cs typeface="+mn-cs"/>
              </a:rPr>
              <a:t> the</a:t>
            </a:r>
            <a:r>
              <a:rPr lang="en-US" sz="1200" strike="sngStrike"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three little boys made a pretend fire truck with blocks.  What do you think </a:t>
            </a:r>
            <a:r>
              <a:rPr lang="en-US" sz="1200" b="1" kern="1200" dirty="0">
                <a:solidFill>
                  <a:schemeClr val="tx1"/>
                </a:solidFill>
                <a:effectLst/>
                <a:latin typeface="+mn-lt"/>
                <a:ea typeface="+mn-ea"/>
                <a:cs typeface="+mn-cs"/>
              </a:rPr>
              <a:t>is happening in the visual text</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a:t>
            </a:r>
            <a:r>
              <a:rPr lang="en-US" sz="1200" b="1" kern="1200" dirty="0">
                <a:solidFill>
                  <a:schemeClr val="tx1"/>
                </a:solidFill>
                <a:effectLst/>
                <a:latin typeface="+mn-lt"/>
                <a:ea typeface="+mn-ea"/>
                <a:cs typeface="+mn-cs"/>
              </a:rPr>
              <a:t>what is happening is that</a:t>
            </a:r>
            <a:r>
              <a:rPr lang="en-US" sz="1200" kern="1200" dirty="0">
                <a:solidFill>
                  <a:schemeClr val="tx1"/>
                </a:solidFill>
                <a:effectLst/>
                <a:latin typeface="+mn-lt"/>
                <a:ea typeface="+mn-ea"/>
                <a:cs typeface="+mn-cs"/>
              </a:rPr>
              <a:t> they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a:t>
            </a:r>
            <a:r>
              <a:rPr lang="en-US" sz="1200" b="1"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sitting on blocks</a:t>
            </a:r>
            <a:r>
              <a:rPr lang="en-US" sz="1200" b="1" kern="1200" dirty="0">
                <a:solidFill>
                  <a:schemeClr val="tx1"/>
                </a:solidFill>
                <a:effectLst/>
                <a:latin typeface="+mn-lt"/>
                <a:ea typeface="+mn-ea"/>
                <a:cs typeface="+mn-cs"/>
              </a:rPr>
              <a:t> at the blocks center and they are pretending to be firemen</a:t>
            </a:r>
            <a:r>
              <a:rPr lang="en-US" sz="1200" kern="1200" dirty="0">
                <a:solidFill>
                  <a:schemeClr val="tx1"/>
                </a:solidFill>
                <a:effectLst/>
                <a:latin typeface="+mn-lt"/>
                <a:ea typeface="+mn-ea"/>
                <a:cs typeface="+mn-cs"/>
              </a:rPr>
              <a:t>.  What </a:t>
            </a:r>
            <a:r>
              <a:rPr lang="en-US" sz="1200" strike="sngStrike" kern="1200" dirty="0">
                <a:solidFill>
                  <a:schemeClr val="tx1"/>
                </a:solidFill>
                <a:effectLst/>
                <a:latin typeface="+mn-lt"/>
                <a:ea typeface="+mn-ea"/>
                <a:cs typeface="+mn-cs"/>
              </a:rPr>
              <a:t>do you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evidence can you use to support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that they </a:t>
            </a:r>
            <a:r>
              <a:rPr lang="en-US" sz="1200" strike="sngStrike" kern="1200" dirty="0">
                <a:solidFill>
                  <a:schemeClr val="tx1"/>
                </a:solidFill>
                <a:effectLst/>
                <a:latin typeface="+mn-lt"/>
                <a:ea typeface="+mn-ea"/>
                <a:cs typeface="+mn-cs"/>
              </a:rPr>
              <a:t>have hats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made three seats with the blocks</a:t>
            </a:r>
            <a:r>
              <a:rPr lang="en-US" sz="1200" kern="1200" dirty="0">
                <a:solidFill>
                  <a:schemeClr val="tx1"/>
                </a:solidFill>
                <a:effectLst/>
                <a:latin typeface="+mn-lt"/>
                <a:ea typeface="+mn-ea"/>
                <a:cs typeface="+mn-cs"/>
              </a:rPr>
              <a:t>. What </a:t>
            </a:r>
            <a:r>
              <a:rPr lang="en-US" sz="1200" strike="sngStrike" kern="1200" dirty="0">
                <a:solidFill>
                  <a:schemeClr val="tx1"/>
                </a:solidFill>
                <a:effectLst/>
                <a:latin typeface="+mn-lt"/>
                <a:ea typeface="+mn-ea"/>
                <a:cs typeface="+mn-cs"/>
              </a:rPr>
              <a:t>do you notice </a:t>
            </a:r>
            <a:r>
              <a:rPr lang="en-US" sz="1200" b="1" kern="1200" dirty="0">
                <a:solidFill>
                  <a:schemeClr val="tx1"/>
                </a:solidFill>
                <a:effectLst/>
                <a:latin typeface="+mn-lt"/>
                <a:ea typeface="+mn-ea"/>
                <a:cs typeface="+mn-cs"/>
              </a:rPr>
              <a:t>evidence can you use to support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that they are wearing boots </a:t>
            </a:r>
            <a:r>
              <a:rPr lang="en-US" sz="1200" b="1" kern="1200" dirty="0">
                <a:solidFill>
                  <a:schemeClr val="tx1"/>
                </a:solidFill>
                <a:effectLst/>
                <a:latin typeface="+mn-lt"/>
                <a:ea typeface="+mn-ea"/>
                <a:cs typeface="+mn-cs"/>
              </a:rPr>
              <a:t>and one is wearing goggles</a:t>
            </a:r>
            <a:r>
              <a:rPr lang="en-US" sz="1200" kern="1200" dirty="0">
                <a:solidFill>
                  <a:schemeClr val="tx1"/>
                </a:solidFill>
                <a:effectLst/>
                <a:latin typeface="+mn-lt"/>
                <a:ea typeface="+mn-ea"/>
                <a:cs typeface="+mn-cs"/>
              </a:rPr>
              <a:t>. What </a:t>
            </a:r>
            <a:r>
              <a:rPr lang="en-US" sz="1200" strike="sngStrike" kern="1200" dirty="0">
                <a:solidFill>
                  <a:schemeClr val="tx1"/>
                </a:solidFill>
                <a:effectLst/>
                <a:latin typeface="+mn-lt"/>
                <a:ea typeface="+mn-ea"/>
                <a:cs typeface="+mn-cs"/>
              </a:rPr>
              <a:t>do you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evidence can you use to support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they are pretending to drive. They are all holding a block like they are driving. What </a:t>
            </a:r>
            <a:r>
              <a:rPr lang="en-US" sz="1200" strike="sngStrike"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can you add to your claim</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they are driving. </a:t>
            </a:r>
            <a:r>
              <a:rPr lang="en-US" sz="1200" b="1" kern="1200" dirty="0">
                <a:solidFill>
                  <a:schemeClr val="tx1"/>
                </a:solidFill>
                <a:effectLst/>
                <a:latin typeface="+mn-lt"/>
                <a:ea typeface="+mn-ea"/>
                <a:cs typeface="+mn-cs"/>
              </a:rPr>
              <a:t>I agree with you that they are pretending to drive.  Now </a:t>
            </a:r>
            <a:r>
              <a:rPr lang="en-US" sz="1200" strike="sngStrike" kern="1200" dirty="0" err="1">
                <a:solidFill>
                  <a:schemeClr val="tx1"/>
                </a:solidFill>
                <a:effectLst/>
                <a:latin typeface="+mn-lt"/>
                <a:ea typeface="+mn-ea"/>
                <a:cs typeface="+mn-cs"/>
              </a:rPr>
              <a:t>W</a:t>
            </a:r>
            <a:r>
              <a:rPr lang="en-US" sz="1200" b="1" strike="sngStrike"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hat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do you think </a:t>
            </a:r>
            <a:r>
              <a:rPr lang="en-US" sz="1200" kern="1200" dirty="0">
                <a:solidFill>
                  <a:schemeClr val="tx1"/>
                </a:solidFill>
                <a:effectLst/>
                <a:latin typeface="+mn-lt"/>
                <a:ea typeface="+mn-ea"/>
                <a:cs typeface="+mn-cs"/>
              </a:rPr>
              <a:t>is happening </a:t>
            </a:r>
            <a:r>
              <a:rPr lang="en-US" sz="1200" b="1" kern="1200" dirty="0">
                <a:solidFill>
                  <a:schemeClr val="tx1"/>
                </a:solidFill>
                <a:effectLst/>
                <a:latin typeface="+mn-lt"/>
                <a:ea typeface="+mn-ea"/>
                <a:cs typeface="+mn-cs"/>
              </a:rPr>
              <a:t>in the visual text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 to the lesson for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FORTIFY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192984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3619306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2325487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FORTIFY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FORTIFY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549028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jp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jp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Autofit/>
          </a:bodyPr>
          <a:lstStyle/>
          <a:p>
            <a:r>
              <a:rPr lang="en-US" sz="3700" dirty="0">
                <a:solidFill>
                  <a:schemeClr val="tx1"/>
                </a:solidFill>
              </a:rPr>
              <a:t>Kindergarten Grade</a:t>
            </a:r>
          </a:p>
          <a:p>
            <a:r>
              <a:rPr lang="en-US" sz="3700" dirty="0">
                <a:solidFill>
                  <a:schemeClr val="tx1"/>
                </a:solidFill>
              </a:rPr>
              <a:t>Lesson 8</a:t>
            </a:r>
          </a:p>
        </p:txBody>
      </p:sp>
      <p:pic>
        <p:nvPicPr>
          <p:cNvPr id="4" name="Picture 3"/>
          <p:cNvPicPr>
            <a:picLocks noChangeAspect="1"/>
          </p:cNvPicPr>
          <p:nvPr/>
        </p:nvPicPr>
        <p:blipFill>
          <a:blip r:embed="rId3"/>
          <a:stretch>
            <a:fillRect/>
          </a:stretch>
        </p:blipFill>
        <p:spPr>
          <a:xfrm>
            <a:off x="7658399" y="48417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4472658" y="49828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748319" y="4913028"/>
            <a:ext cx="1910080" cy="1253490"/>
          </a:xfrm>
          <a:prstGeom prst="rect">
            <a:avLst/>
          </a:prstGeom>
        </p:spPr>
      </p:pic>
      <p:pic>
        <p:nvPicPr>
          <p:cNvPr id="9" name="Picture 8">
            <a:extLst>
              <a:ext uri="{FF2B5EF4-FFF2-40B4-BE49-F238E27FC236}">
                <a16:creationId xmlns:a16="http://schemas.microsoft.com/office/drawing/2014/main" id="{C459D4E5-327E-D44D-A6E1-60C77ACA05B6}"/>
              </a:ext>
            </a:extLst>
          </p:cNvPr>
          <p:cNvPicPr>
            <a:picLocks noChangeAspect="1"/>
          </p:cNvPicPr>
          <p:nvPr/>
        </p:nvPicPr>
        <p:blipFill>
          <a:blip r:embed="rId6"/>
          <a:stretch>
            <a:fillRect/>
          </a:stretch>
        </p:blipFill>
        <p:spPr>
          <a:xfrm>
            <a:off x="3283983" y="1330547"/>
            <a:ext cx="2200281" cy="2847422"/>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632311"/>
          </a:xfrm>
          <a:prstGeom prst="rect">
            <a:avLst/>
          </a:prstGeom>
          <a:noFill/>
        </p:spPr>
        <p:txBody>
          <a:bodyPr wrap="square" rtlCol="0">
            <a:spAutoFit/>
          </a:bodyPr>
          <a:lstStyle/>
          <a:p>
            <a:r>
              <a:rPr lang="en-US" sz="1500" b="1" dirty="0"/>
              <a:t>Partner A: </a:t>
            </a:r>
            <a:r>
              <a:rPr lang="en-US" sz="1500" dirty="0"/>
              <a:t>I think what is happening is that the little kids are playing with blocks at school.  What do you think is happening is the visual text?</a:t>
            </a:r>
          </a:p>
          <a:p>
            <a:endParaRPr lang="en-US" sz="1500" dirty="0"/>
          </a:p>
          <a:p>
            <a:endParaRPr lang="en-US" sz="1500" dirty="0"/>
          </a:p>
          <a:p>
            <a:r>
              <a:rPr lang="en-US" sz="1500" b="1" dirty="0"/>
              <a:t>Partner A:  </a:t>
            </a:r>
            <a:r>
              <a:rPr lang="en-US" sz="1500" dirty="0"/>
              <a:t>I notice that the students used lots of blocks to build something and they are sitting on it.  What evidence can you use to support your claim?</a:t>
            </a:r>
          </a:p>
          <a:p>
            <a:endParaRPr lang="en-US" sz="1500" b="1" dirty="0"/>
          </a:p>
          <a:p>
            <a:endParaRPr lang="en-US" sz="1500" b="1" dirty="0"/>
          </a:p>
          <a:p>
            <a:r>
              <a:rPr lang="en-US" sz="1500" b="1" dirty="0"/>
              <a:t>Partner A: </a:t>
            </a:r>
            <a:r>
              <a:rPr lang="en-US" sz="1500" dirty="0"/>
              <a:t>I notice a rug and bins like at school.  I think they are at the blocks center.  What can you add to your claim?</a:t>
            </a:r>
          </a:p>
          <a:p>
            <a:endParaRPr lang="en-US" sz="1500" dirty="0"/>
          </a:p>
          <a:p>
            <a:endParaRPr lang="en-US" sz="1500" dirty="0"/>
          </a:p>
          <a:p>
            <a:endParaRPr lang="en-US" sz="1500" dirty="0"/>
          </a:p>
          <a:p>
            <a:endParaRPr lang="en-US" sz="1500" dirty="0"/>
          </a:p>
          <a:p>
            <a:r>
              <a:rPr lang="en-US" sz="1500" b="1" dirty="0"/>
              <a:t>Partner A: </a:t>
            </a:r>
            <a:r>
              <a:rPr lang="en-US" sz="1500" dirty="0"/>
              <a:t>I think what is happening is that they build a truck at the block center.  What do you think?</a:t>
            </a:r>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I think what is happening is the kids are pretending they are construction workers.  What evidence can you use to support your claim?</a:t>
            </a:r>
          </a:p>
          <a:p>
            <a:endParaRPr lang="en-US" sz="1500" b="1" dirty="0"/>
          </a:p>
          <a:p>
            <a:endParaRPr lang="en-US" sz="1500" b="1" dirty="0"/>
          </a:p>
          <a:p>
            <a:r>
              <a:rPr lang="en-US" sz="1500" b="1" dirty="0"/>
              <a:t>Partner B: </a:t>
            </a:r>
            <a:r>
              <a:rPr lang="en-US" sz="1500" dirty="0"/>
              <a:t>I notice they are wearing boots, helmets and vests like construction workers.  What evidence can you use to support your claim?</a:t>
            </a:r>
          </a:p>
          <a:p>
            <a:endParaRPr lang="en-US" sz="1500" dirty="0"/>
          </a:p>
          <a:p>
            <a:endParaRPr lang="en-US" sz="1500" dirty="0"/>
          </a:p>
          <a:p>
            <a:r>
              <a:rPr lang="en-US" sz="1500" b="1" dirty="0"/>
              <a:t>Partner B: </a:t>
            </a:r>
            <a:r>
              <a:rPr lang="en-US" sz="1500" dirty="0"/>
              <a:t>I notice that all three boys are holding a block and pretending that they are driving.  I agree with you that they are at the block center.  What do you think?</a:t>
            </a:r>
          </a:p>
          <a:p>
            <a:endParaRPr lang="en-US" sz="1500" dirty="0"/>
          </a:p>
          <a:p>
            <a:endParaRPr lang="en-US" sz="1500" dirty="0"/>
          </a:p>
          <a:p>
            <a:endParaRPr lang="en-US" sz="1500" dirty="0"/>
          </a:p>
          <a:p>
            <a:r>
              <a:rPr lang="en-US" sz="1500" b="1" dirty="0"/>
              <a:t>Partner B</a:t>
            </a:r>
            <a:r>
              <a:rPr lang="en-US" sz="1500" dirty="0"/>
              <a:t>: I think what is happening is that they are pretending to be construction workers and they made a truck using blocks at school.</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21375" y="1183600"/>
            <a:ext cx="0" cy="50181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32252"/>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86831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5362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4" y="369267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3" y="5187238"/>
            <a:ext cx="1199599" cy="1048469"/>
          </a:xfrm>
          <a:prstGeom prst="rect">
            <a:avLst/>
          </a:prstGeom>
        </p:spPr>
      </p:pic>
    </p:spTree>
    <p:extLst>
      <p:ext uri="{BB962C8B-B14F-4D97-AF65-F5344CB8AC3E}">
        <p14:creationId xmlns:p14="http://schemas.microsoft.com/office/powerpoint/2010/main" val="16481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490BA22C-D6DE-FB43-AA98-38AF0A56E4E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468438" y="385763"/>
            <a:ext cx="6561137" cy="5573712"/>
          </a:xfrm>
          <a:prstGeom prst="rect">
            <a:avLst/>
          </a:prstGeom>
          <a:ln w="38100">
            <a:solidFill>
              <a:srgbClr val="C0000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CFBA92AB-DA47-2A41-A952-A02C7892E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632" y="1740876"/>
            <a:ext cx="5493491" cy="3258195"/>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D1DBA58A-76FB-F248-A4A7-AC8838A41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8181" y="542688"/>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4801314"/>
          </a:xfrm>
          <a:prstGeom prst="rect">
            <a:avLst/>
          </a:prstGeom>
          <a:noFill/>
        </p:spPr>
        <p:txBody>
          <a:bodyPr wrap="square" rtlCol="0">
            <a:spAutoFit/>
          </a:bodyPr>
          <a:lstStyle/>
          <a:p>
            <a:r>
              <a:rPr lang="en-US" sz="1700" b="1" dirty="0"/>
              <a:t>Partner A: </a:t>
            </a:r>
            <a:r>
              <a:rPr lang="en-US" sz="1700" dirty="0"/>
              <a:t>I think they are playing.  What do you think?</a:t>
            </a:r>
          </a:p>
          <a:p>
            <a:endParaRPr lang="en-US" sz="1700" dirty="0"/>
          </a:p>
          <a:p>
            <a:endParaRPr lang="en-US" sz="1700" dirty="0"/>
          </a:p>
          <a:p>
            <a:endParaRPr lang="en-US" sz="1700" dirty="0"/>
          </a:p>
          <a:p>
            <a:r>
              <a:rPr lang="en-US" sz="1700" b="1" dirty="0"/>
              <a:t>Partner A:  </a:t>
            </a:r>
            <a:r>
              <a:rPr lang="en-US" sz="1700" dirty="0"/>
              <a:t>I notice they have hats.  What do you notice?</a:t>
            </a:r>
          </a:p>
          <a:p>
            <a:endParaRPr lang="en-US" sz="1700" b="1" dirty="0"/>
          </a:p>
          <a:p>
            <a:endParaRPr lang="en-US" sz="1700" b="1" dirty="0"/>
          </a:p>
          <a:p>
            <a:endParaRPr lang="en-US" sz="1700" b="1" dirty="0"/>
          </a:p>
          <a:p>
            <a:r>
              <a:rPr lang="en-US" sz="1700" b="1" dirty="0"/>
              <a:t>Partner A: </a:t>
            </a:r>
            <a:r>
              <a:rPr lang="en-US" sz="1700" dirty="0"/>
              <a:t>I notice a rug.  I think they are smiling.  What do you think?</a:t>
            </a:r>
          </a:p>
          <a:p>
            <a:endParaRPr lang="en-US" sz="1700" dirty="0"/>
          </a:p>
          <a:p>
            <a:endParaRPr lang="en-US" sz="1700" dirty="0"/>
          </a:p>
          <a:p>
            <a:endParaRPr lang="en-US" sz="1700" dirty="0"/>
          </a:p>
          <a:p>
            <a:r>
              <a:rPr lang="en-US" sz="1700" b="1" dirty="0"/>
              <a:t>Partner A: </a:t>
            </a:r>
            <a:r>
              <a:rPr lang="en-US" sz="1700" dirty="0"/>
              <a:t>They are playing at the block center.  What do you think?</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I think they are sitting on blocks.  What do you notice?</a:t>
            </a:r>
          </a:p>
          <a:p>
            <a:endParaRPr lang="en-US" sz="1700" b="1" dirty="0"/>
          </a:p>
          <a:p>
            <a:endParaRPr lang="en-US" sz="1700" b="1" dirty="0"/>
          </a:p>
          <a:p>
            <a:endParaRPr lang="en-US" sz="1700" b="1" dirty="0"/>
          </a:p>
          <a:p>
            <a:endParaRPr lang="en-US" sz="1700" b="1" dirty="0"/>
          </a:p>
          <a:p>
            <a:r>
              <a:rPr lang="en-US" sz="1700" b="1" dirty="0"/>
              <a:t>Partner B: </a:t>
            </a:r>
            <a:r>
              <a:rPr lang="en-US" sz="1700" dirty="0"/>
              <a:t>I notice they are wearing boots.  What do you notice?</a:t>
            </a:r>
          </a:p>
          <a:p>
            <a:endParaRPr lang="en-US" sz="1700" dirty="0"/>
          </a:p>
          <a:p>
            <a:endParaRPr lang="en-US" sz="1700" dirty="0"/>
          </a:p>
          <a:p>
            <a:endParaRPr lang="en-US" sz="1700" dirty="0"/>
          </a:p>
          <a:p>
            <a:r>
              <a:rPr lang="en-US" sz="1700" b="1" dirty="0"/>
              <a:t>Partner B: </a:t>
            </a:r>
            <a:r>
              <a:rPr lang="en-US" sz="1700" dirty="0"/>
              <a:t>I notice they are driving.  What is happening?</a:t>
            </a:r>
          </a:p>
          <a:p>
            <a:endParaRPr lang="en-US" sz="1700" dirty="0"/>
          </a:p>
          <a:p>
            <a:endParaRPr lang="en-US" sz="1700" dirty="0"/>
          </a:p>
          <a:p>
            <a:endParaRPr lang="en-US" sz="1700" dirty="0"/>
          </a:p>
          <a:p>
            <a:endParaRPr lang="en-US" sz="1700" dirty="0"/>
          </a:p>
          <a:p>
            <a:r>
              <a:rPr lang="en-US" sz="1700" b="1" dirty="0"/>
              <a:t>Partner B</a:t>
            </a:r>
            <a:r>
              <a:rPr lang="en-US" sz="1700" dirty="0"/>
              <a:t>: They are construction workers.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95463" y="1183600"/>
            <a:ext cx="0" cy="50567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56362"/>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253459"/>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69995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51" y="521316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92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8" y="5084486"/>
            <a:ext cx="1199599" cy="1048469"/>
          </a:xfrm>
          <a:prstGeom prst="rect">
            <a:avLst/>
          </a:prstGeom>
        </p:spPr>
      </p:pic>
    </p:spTree>
    <p:extLst>
      <p:ext uri="{BB962C8B-B14F-4D97-AF65-F5344CB8AC3E}">
        <p14:creationId xmlns:p14="http://schemas.microsoft.com/office/powerpoint/2010/main" val="429084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2 CLARIFY and 3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80C52600-8AE2-6841-BB01-FF3C4D1F042B}"/>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6" name="Picture 15">
            <a:extLst>
              <a:ext uri="{FF2B5EF4-FFF2-40B4-BE49-F238E27FC236}">
                <a16:creationId xmlns:a16="http://schemas.microsoft.com/office/drawing/2014/main" id="{873EEA50-AC70-6F4D-806B-16CC731A50D7}"/>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DAE9EF86-4937-7443-A774-C8E0E196D791}"/>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8" name="Picture 17">
            <a:extLst>
              <a:ext uri="{FF2B5EF4-FFF2-40B4-BE49-F238E27FC236}">
                <a16:creationId xmlns:a16="http://schemas.microsoft.com/office/drawing/2014/main" id="{5CC045D4-DD25-1B47-A2EE-79DB54253FE9}"/>
              </a:ext>
            </a:extLst>
          </p:cNvPr>
          <p:cNvPicPr>
            <a:picLocks noChangeAspect="1"/>
          </p:cNvPicPr>
          <p:nvPr/>
        </p:nvPicPr>
        <p:blipFill rotWithShape="1">
          <a:blip r:embed="rId8"/>
          <a:srcRect r="50353" b="50752"/>
          <a:stretch/>
        </p:blipFill>
        <p:spPr>
          <a:xfrm rot="5400000">
            <a:off x="3668804" y="1081253"/>
            <a:ext cx="583420" cy="748551"/>
          </a:xfrm>
          <a:prstGeom prst="rect">
            <a:avLst/>
          </a:prstGeom>
          <a:ln>
            <a:solidFill>
              <a:schemeClr val="tx1"/>
            </a:solidFill>
          </a:ln>
        </p:spPr>
      </p:pic>
      <p:pic>
        <p:nvPicPr>
          <p:cNvPr id="19" name="Picture 18">
            <a:extLst>
              <a:ext uri="{FF2B5EF4-FFF2-40B4-BE49-F238E27FC236}">
                <a16:creationId xmlns:a16="http://schemas.microsoft.com/office/drawing/2014/main" id="{6ECED1AD-4BFF-4D4E-866F-02E4928A80FD}"/>
              </a:ext>
            </a:extLst>
          </p:cNvPr>
          <p:cNvPicPr>
            <a:picLocks noChangeAspect="1"/>
          </p:cNvPicPr>
          <p:nvPr/>
        </p:nvPicPr>
        <p:blipFill rotWithShape="1">
          <a:blip r:embed="rId8"/>
          <a:srcRect r="50353" b="50752"/>
          <a:stretch/>
        </p:blipFill>
        <p:spPr>
          <a:xfrm rot="5400000">
            <a:off x="3841441" y="1325008"/>
            <a:ext cx="576678" cy="739901"/>
          </a:xfrm>
          <a:prstGeom prst="rect">
            <a:avLst/>
          </a:prstGeom>
          <a:ln>
            <a:solidFill>
              <a:schemeClr val="tx1"/>
            </a:solidFill>
          </a:ln>
        </p:spPr>
      </p:pic>
      <p:pic>
        <p:nvPicPr>
          <p:cNvPr id="17" name="Picture 16">
            <a:extLst>
              <a:ext uri="{FF2B5EF4-FFF2-40B4-BE49-F238E27FC236}">
                <a16:creationId xmlns:a16="http://schemas.microsoft.com/office/drawing/2014/main" id="{75392B7B-3874-864F-A1F1-C1D35982CC8B}"/>
              </a:ext>
            </a:extLst>
          </p:cNvPr>
          <p:cNvPicPr>
            <a:picLocks noChangeAspect="1"/>
          </p:cNvPicPr>
          <p:nvPr/>
        </p:nvPicPr>
        <p:blipFill rotWithShape="1">
          <a:blip r:embed="rId8"/>
          <a:srcRect r="50353" b="50752"/>
          <a:stretch/>
        </p:blipFill>
        <p:spPr>
          <a:xfrm rot="5400000">
            <a:off x="4034745" y="1532170"/>
            <a:ext cx="585405" cy="751098"/>
          </a:xfrm>
          <a:prstGeom prst="rect">
            <a:avLst/>
          </a:prstGeom>
          <a:ln>
            <a:solidFill>
              <a:schemeClr val="tx1"/>
            </a:solidFill>
          </a:ln>
        </p:spPr>
      </p:pic>
    </p:spTree>
    <p:extLst>
      <p:ext uri="{BB962C8B-B14F-4D97-AF65-F5344CB8AC3E}">
        <p14:creationId xmlns:p14="http://schemas.microsoft.com/office/powerpoint/2010/main" val="19538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692771"/>
          </a:xfrm>
          <a:prstGeom prst="rect">
            <a:avLst/>
          </a:prstGeom>
        </p:spPr>
        <p:txBody>
          <a:bodyPr wrap="square">
            <a:spAutoFit/>
          </a:bodyPr>
          <a:lstStyle/>
          <a:p>
            <a:pPr algn="ctr"/>
            <a:r>
              <a:rPr lang="en-US" sz="2600" b="1" dirty="0"/>
              <a:t>Prompt: </a:t>
            </a:r>
            <a:r>
              <a:rPr lang="en-US" sz="2600" dirty="0"/>
              <a:t>What is happening in this visual text? Provide evidence from the text to support your claim.</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4688B48C-6B21-3341-9A04-EBB33491546D}"/>
              </a:ext>
            </a:extLst>
          </p:cNvPr>
          <p:cNvPicPr>
            <a:picLocks noChangeAspect="1"/>
          </p:cNvPicPr>
          <p:nvPr/>
        </p:nvPicPr>
        <p:blipFill rotWithShape="1">
          <a:blip r:embed="rId5">
            <a:extLst>
              <a:ext uri="{28A0092B-C50C-407E-A947-70E740481C1C}">
                <a14:useLocalDpi xmlns:a14="http://schemas.microsoft.com/office/drawing/2010/main" val="0"/>
              </a:ext>
            </a:extLst>
          </a:blip>
          <a:srcRect l="11560" r="17913"/>
          <a:stretch/>
        </p:blipFill>
        <p:spPr>
          <a:xfrm>
            <a:off x="1304298" y="1407058"/>
            <a:ext cx="6481010" cy="4619761"/>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59072"/>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201377" y="1968558"/>
            <a:ext cx="4987016" cy="4236490"/>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77EE922D-C65A-B84B-8ACE-25DE07452187}"/>
              </a:ext>
            </a:extLst>
          </p:cNvPr>
          <p:cNvPicPr>
            <a:picLocks noChangeAspect="1"/>
          </p:cNvPicPr>
          <p:nvPr/>
        </p:nvPicPr>
        <p:blipFill rotWithShape="1">
          <a:blip r:embed="rId8">
            <a:extLst>
              <a:ext uri="{28A0092B-C50C-407E-A947-70E740481C1C}">
                <a14:useLocalDpi xmlns:a14="http://schemas.microsoft.com/office/drawing/2010/main" val="0"/>
              </a:ext>
            </a:extLst>
          </a:blip>
          <a:srcRect l="11560" r="17913"/>
          <a:stretch/>
        </p:blipFill>
        <p:spPr>
          <a:xfrm>
            <a:off x="5366858" y="2760133"/>
            <a:ext cx="3637009" cy="2592514"/>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484092" y="1744663"/>
            <a:ext cx="7543800" cy="4148137"/>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a:t>
            </a:r>
          </a:p>
          <a:p>
            <a:r>
              <a:rPr lang="en-US" sz="4800" dirty="0">
                <a:solidFill>
                  <a:schemeClr val="tx1"/>
                </a:solidFill>
              </a:rPr>
              <a:t>Lesson 9</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FORTIFY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1525" y="39687"/>
            <a:ext cx="7543800" cy="855662"/>
          </a:xfrm>
        </p:spPr>
        <p:txBody>
          <a:bodyPr/>
          <a:lstStyle/>
          <a:p>
            <a:pPr algn="ctr"/>
            <a:r>
              <a:rPr lang="en-US" b="1" dirty="0">
                <a:solidFill>
                  <a:schemeClr val="tx1"/>
                </a:solidFill>
              </a:rPr>
              <a:t>Prompt and Response Starters</a:t>
            </a:r>
          </a:p>
        </p:txBody>
      </p:sp>
      <p:sp>
        <p:nvSpPr>
          <p:cNvPr id="6" name="Content Placeholder 2">
            <a:extLst>
              <a:ext uri="{FF2B5EF4-FFF2-40B4-BE49-F238E27FC236}">
                <a16:creationId xmlns:a16="http://schemas.microsoft.com/office/drawing/2014/main" id="{6D8BF879-1EED-2345-B0EA-49002073E89D}"/>
              </a:ext>
            </a:extLst>
          </p:cNvPr>
          <p:cNvSpPr txBox="1">
            <a:spLocks/>
          </p:cNvSpPr>
          <p:nvPr/>
        </p:nvSpPr>
        <p:spPr>
          <a:xfrm>
            <a:off x="342900" y="1114424"/>
            <a:ext cx="4140200" cy="5061857"/>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indent="0">
              <a:buFont typeface="Calibri" panose="020F0502020204030204" pitchFamily="34" charset="0"/>
              <a:buNone/>
            </a:pPr>
            <a:r>
              <a:rPr lang="en-US" sz="3500" b="1">
                <a:latin typeface="Calibri"/>
                <a:cs typeface="Calibri"/>
              </a:rPr>
              <a:t>Prompt Starters: </a:t>
            </a:r>
            <a:r>
              <a:rPr lang="en-US" sz="3500">
                <a:latin typeface="Calibri"/>
                <a:cs typeface="Calibri"/>
              </a:rPr>
              <a:t>	</a:t>
            </a:r>
          </a:p>
          <a:p>
            <a:r>
              <a:rPr lang="en-US" sz="2800">
                <a:latin typeface="Calibri"/>
                <a:cs typeface="Calibri"/>
              </a:rPr>
              <a:t>How do you know…?</a:t>
            </a:r>
          </a:p>
          <a:p>
            <a:endParaRPr lang="en-US" sz="2800">
              <a:latin typeface="Calibri"/>
              <a:cs typeface="Calibri"/>
            </a:endParaRPr>
          </a:p>
          <a:p>
            <a:r>
              <a:rPr lang="en-US" sz="2800">
                <a:latin typeface="Calibri"/>
                <a:cs typeface="Calibri"/>
              </a:rPr>
              <a:t>What is happening…?</a:t>
            </a:r>
          </a:p>
          <a:p>
            <a:endParaRPr lang="en-US" sz="2800">
              <a:latin typeface="Calibri"/>
              <a:cs typeface="Calibri"/>
            </a:endParaRPr>
          </a:p>
          <a:p>
            <a:r>
              <a:rPr lang="en-US" sz="2800">
                <a:latin typeface="Calibri"/>
                <a:cs typeface="Calibri"/>
              </a:rPr>
              <a:t>Where did you get that information?</a:t>
            </a:r>
          </a:p>
          <a:p>
            <a:endParaRPr lang="en-US" sz="2800">
              <a:latin typeface="Calibri"/>
              <a:cs typeface="Calibri"/>
            </a:endParaRPr>
          </a:p>
          <a:p>
            <a:r>
              <a:rPr lang="en-US" sz="2800">
                <a:latin typeface="Calibri"/>
                <a:cs typeface="Calibri"/>
              </a:rPr>
              <a:t>Show me in the text where…</a:t>
            </a:r>
          </a:p>
          <a:p>
            <a:pPr marL="0" indent="0">
              <a:buFont typeface="Calibri" panose="020F0502020204030204" pitchFamily="34" charset="0"/>
              <a:buNone/>
            </a:pPr>
            <a:r>
              <a:rPr lang="en-US" sz="3600">
                <a:latin typeface="Calibri"/>
                <a:cs typeface="Calibri"/>
              </a:rPr>
              <a:t>	</a:t>
            </a:r>
            <a:endParaRPr lang="en-US" sz="3600" dirty="0">
              <a:latin typeface="Calibri"/>
              <a:cs typeface="Calibri"/>
            </a:endParaRPr>
          </a:p>
        </p:txBody>
      </p:sp>
      <p:sp>
        <p:nvSpPr>
          <p:cNvPr id="7" name="Content Placeholder 2">
            <a:extLst>
              <a:ext uri="{FF2B5EF4-FFF2-40B4-BE49-F238E27FC236}">
                <a16:creationId xmlns:a16="http://schemas.microsoft.com/office/drawing/2014/main" id="{B9C7AEC5-16A0-6447-91AD-0404F8DC8814}"/>
              </a:ext>
            </a:extLst>
          </p:cNvPr>
          <p:cNvSpPr txBox="1">
            <a:spLocks/>
          </p:cNvSpPr>
          <p:nvPr/>
        </p:nvSpPr>
        <p:spPr>
          <a:xfrm>
            <a:off x="4718957" y="1139825"/>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I know because…</a:t>
            </a:r>
          </a:p>
          <a:p>
            <a:endParaRPr lang="en-US" sz="2800" dirty="0">
              <a:latin typeface="Calibri"/>
              <a:cs typeface="Calibri"/>
            </a:endParaRPr>
          </a:p>
          <a:p>
            <a:r>
              <a:rPr lang="en-US" sz="2800" dirty="0">
                <a:latin typeface="Calibri"/>
                <a:cs typeface="Calibri"/>
              </a:rPr>
              <a:t>I think ____, so____...</a:t>
            </a:r>
          </a:p>
          <a:p>
            <a:endParaRPr lang="en-US" sz="2800" dirty="0">
              <a:latin typeface="Calibri"/>
              <a:cs typeface="Calibri"/>
            </a:endParaRPr>
          </a:p>
          <a:p>
            <a:r>
              <a:rPr lang="en-US" sz="2800" dirty="0">
                <a:latin typeface="Calibri"/>
                <a:cs typeface="Calibri"/>
              </a:rPr>
              <a:t>I have seen this in…</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In the text…</a:t>
            </a:r>
          </a:p>
        </p:txBody>
      </p:sp>
    </p:spTree>
    <p:extLst>
      <p:ext uri="{BB962C8B-B14F-4D97-AF65-F5344CB8AC3E}">
        <p14:creationId xmlns:p14="http://schemas.microsoft.com/office/powerpoint/2010/main" val="86340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7A7320A6-5692-E241-A322-46D7081CE51B}"/>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358679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2941055"/>
            <a:ext cx="3014663"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C70C8291-02F9-B346-B924-36A40CCF1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4663" y="1764230"/>
            <a:ext cx="5856621" cy="3473568"/>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8C96F587-E5EE-3944-B192-D3F6CE57A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801" y="1885255"/>
            <a:ext cx="5493491" cy="3258195"/>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D05A1EC5-6D98-4045-BC5B-C16073D208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41310" y="466437"/>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6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632311"/>
          </a:xfrm>
          <a:prstGeom prst="rect">
            <a:avLst/>
          </a:prstGeom>
          <a:noFill/>
        </p:spPr>
        <p:txBody>
          <a:bodyPr wrap="square" rtlCol="0">
            <a:spAutoFit/>
          </a:bodyPr>
          <a:lstStyle/>
          <a:p>
            <a:r>
              <a:rPr lang="en-US" sz="1500" b="1" dirty="0"/>
              <a:t>Partner A: </a:t>
            </a:r>
            <a:r>
              <a:rPr lang="en-US" sz="1500" dirty="0"/>
              <a:t>I think what is happening is that the little kids are playing with blocks at school.  What do you think is happening is the visual text?</a:t>
            </a:r>
          </a:p>
          <a:p>
            <a:endParaRPr lang="en-US" sz="1500" dirty="0"/>
          </a:p>
          <a:p>
            <a:endParaRPr lang="en-US" sz="1500" dirty="0"/>
          </a:p>
          <a:p>
            <a:r>
              <a:rPr lang="en-US" sz="1500" b="1" dirty="0"/>
              <a:t>Partner A:  </a:t>
            </a:r>
            <a:r>
              <a:rPr lang="en-US" sz="1500" dirty="0"/>
              <a:t>I notice that the students used lots of blocks to build something and they are sitting on it.  What evidence can you use to support your claim?</a:t>
            </a:r>
          </a:p>
          <a:p>
            <a:endParaRPr lang="en-US" sz="1500" b="1" dirty="0"/>
          </a:p>
          <a:p>
            <a:endParaRPr lang="en-US" sz="1500" b="1" dirty="0"/>
          </a:p>
          <a:p>
            <a:r>
              <a:rPr lang="en-US" sz="1500" b="1" dirty="0"/>
              <a:t>Partner A: </a:t>
            </a:r>
            <a:r>
              <a:rPr lang="en-US" sz="1500" dirty="0"/>
              <a:t>I notice a rug and bins like at school.  I think they are at the blocks center.  What can you add to your claim?</a:t>
            </a:r>
          </a:p>
          <a:p>
            <a:endParaRPr lang="en-US" sz="1500" dirty="0"/>
          </a:p>
          <a:p>
            <a:endParaRPr lang="en-US" sz="1500" dirty="0"/>
          </a:p>
          <a:p>
            <a:endParaRPr lang="en-US" sz="1500" dirty="0"/>
          </a:p>
          <a:p>
            <a:endParaRPr lang="en-US" sz="1500" dirty="0"/>
          </a:p>
          <a:p>
            <a:r>
              <a:rPr lang="en-US" sz="1500" b="1" dirty="0"/>
              <a:t>Partner A: </a:t>
            </a:r>
            <a:r>
              <a:rPr lang="en-US" sz="1500" dirty="0"/>
              <a:t>I think what is happening is that they build a truck at the block center.  What do you think?</a:t>
            </a:r>
          </a:p>
        </p:txBody>
      </p:sp>
      <p:sp>
        <p:nvSpPr>
          <p:cNvPr id="5" name="TextBox 4"/>
          <p:cNvSpPr txBox="1"/>
          <p:nvPr/>
        </p:nvSpPr>
        <p:spPr>
          <a:xfrm>
            <a:off x="4591715" y="1052160"/>
            <a:ext cx="3619308" cy="5170646"/>
          </a:xfrm>
          <a:prstGeom prst="rect">
            <a:avLst/>
          </a:prstGeom>
          <a:noFill/>
        </p:spPr>
        <p:txBody>
          <a:bodyPr wrap="square" rtlCol="0">
            <a:spAutoFit/>
          </a:bodyPr>
          <a:lstStyle/>
          <a:p>
            <a:r>
              <a:rPr lang="en-US" sz="1500" b="1" dirty="0"/>
              <a:t>Partner B:  </a:t>
            </a:r>
            <a:r>
              <a:rPr lang="en-US" sz="1500" dirty="0"/>
              <a:t>I think what is happening is the kids are pretending thy are construction workers.  What evidence can you use to support your claim?</a:t>
            </a:r>
          </a:p>
          <a:p>
            <a:endParaRPr lang="en-US" sz="1500" b="1" dirty="0"/>
          </a:p>
          <a:p>
            <a:endParaRPr lang="en-US" sz="1500" b="1" dirty="0"/>
          </a:p>
          <a:p>
            <a:r>
              <a:rPr lang="en-US" sz="1500" b="1" dirty="0"/>
              <a:t>Partner B: </a:t>
            </a:r>
            <a:r>
              <a:rPr lang="en-US" sz="1500" dirty="0"/>
              <a:t>I notice they are wearing boots, helmets and vests like construction workers.  What evidence can you use to support your claim?</a:t>
            </a:r>
          </a:p>
          <a:p>
            <a:endParaRPr lang="en-US" sz="1500" dirty="0"/>
          </a:p>
          <a:p>
            <a:endParaRPr lang="en-US" sz="1500" dirty="0"/>
          </a:p>
          <a:p>
            <a:r>
              <a:rPr lang="en-US" sz="1500" b="1" dirty="0"/>
              <a:t>Partner B: </a:t>
            </a:r>
            <a:r>
              <a:rPr lang="en-US" sz="1500" dirty="0"/>
              <a:t>I notice that all three boys are holding a block and pretending that they are driving.  I agree with you that they are at the block center.  What do you think?</a:t>
            </a:r>
          </a:p>
          <a:p>
            <a:endParaRPr lang="en-US" sz="1500" dirty="0"/>
          </a:p>
          <a:p>
            <a:endParaRPr lang="en-US" sz="1500" dirty="0"/>
          </a:p>
          <a:p>
            <a:r>
              <a:rPr lang="en-US" sz="1500" b="1" dirty="0"/>
              <a:t>Partner B</a:t>
            </a:r>
            <a:r>
              <a:rPr lang="en-US" sz="1500" dirty="0"/>
              <a:t>: I think what is happening is that they are pretending to be construction workers and they made a truck using blocks at school.</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27547" y="1151516"/>
            <a:ext cx="0" cy="49792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377" y="-2401"/>
            <a:ext cx="8229600" cy="1001713"/>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372" y="231156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1631" y="380381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1631" y="515980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297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4382"/>
            <a:ext cx="1199599" cy="1048469"/>
          </a:xfrm>
          <a:prstGeom prst="rect">
            <a:avLst/>
          </a:prstGeom>
        </p:spPr>
      </p:pic>
    </p:spTree>
    <p:extLst>
      <p:ext uri="{BB962C8B-B14F-4D97-AF65-F5344CB8AC3E}">
        <p14:creationId xmlns:p14="http://schemas.microsoft.com/office/powerpoint/2010/main" val="2779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632311"/>
          </a:xfrm>
          <a:prstGeom prst="rect">
            <a:avLst/>
          </a:prstGeom>
          <a:noFill/>
        </p:spPr>
        <p:txBody>
          <a:bodyPr wrap="square" rtlCol="0">
            <a:spAutoFit/>
          </a:bodyPr>
          <a:lstStyle/>
          <a:p>
            <a:r>
              <a:rPr lang="en-US" sz="1500" b="1" dirty="0"/>
              <a:t>Partner A: </a:t>
            </a:r>
            <a:r>
              <a:rPr lang="en-US" sz="1500" dirty="0"/>
              <a:t>I think what is happening is that the little kids are playing with blocks at school.  What do you think is happening is the visual text?</a:t>
            </a:r>
          </a:p>
          <a:p>
            <a:endParaRPr lang="en-US" sz="1500" dirty="0"/>
          </a:p>
          <a:p>
            <a:endParaRPr lang="en-US" sz="1500" dirty="0"/>
          </a:p>
          <a:p>
            <a:r>
              <a:rPr lang="en-US" sz="1500" b="1" dirty="0"/>
              <a:t>Partner A:  </a:t>
            </a:r>
            <a:r>
              <a:rPr lang="en-US" sz="1500" dirty="0"/>
              <a:t>I notice that the students used lots of blocks to build something and they are sitting on it.  What evidence can you use to support your claim?</a:t>
            </a:r>
          </a:p>
          <a:p>
            <a:endParaRPr lang="en-US" sz="1500" b="1" dirty="0"/>
          </a:p>
          <a:p>
            <a:endParaRPr lang="en-US" sz="1500" b="1" dirty="0"/>
          </a:p>
          <a:p>
            <a:r>
              <a:rPr lang="en-US" sz="1500" b="1" dirty="0"/>
              <a:t>Partner A: </a:t>
            </a:r>
            <a:r>
              <a:rPr lang="en-US" sz="1500" dirty="0"/>
              <a:t>I notice a rug and bins like at school.  I think they are at the blocks center.  What can you add to your claim?</a:t>
            </a:r>
          </a:p>
          <a:p>
            <a:endParaRPr lang="en-US" sz="1500" dirty="0"/>
          </a:p>
          <a:p>
            <a:endParaRPr lang="en-US" sz="1500" dirty="0"/>
          </a:p>
          <a:p>
            <a:endParaRPr lang="en-US" sz="1500" dirty="0"/>
          </a:p>
          <a:p>
            <a:endParaRPr lang="en-US" sz="1500" dirty="0"/>
          </a:p>
          <a:p>
            <a:r>
              <a:rPr lang="en-US" sz="1500" b="1" dirty="0"/>
              <a:t>Partner A: </a:t>
            </a:r>
            <a:r>
              <a:rPr lang="en-US" sz="1500" dirty="0"/>
              <a:t>I think what is happening is that they build a truck at the block center.  What do you think?</a:t>
            </a:r>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I think what is happening is the kids are pretending thy are construction workers.  What evidence can you use to support your claim?</a:t>
            </a:r>
          </a:p>
          <a:p>
            <a:endParaRPr lang="en-US" sz="1500" b="1" dirty="0"/>
          </a:p>
          <a:p>
            <a:endParaRPr lang="en-US" sz="1500" b="1" dirty="0"/>
          </a:p>
          <a:p>
            <a:r>
              <a:rPr lang="en-US" sz="1500" b="1" dirty="0"/>
              <a:t>Partner B: </a:t>
            </a:r>
            <a:r>
              <a:rPr lang="en-US" sz="1500" dirty="0"/>
              <a:t>I notice they are wearing boots, helmets and vests like construction workers.  What evidence can you use to support your claim?</a:t>
            </a:r>
          </a:p>
          <a:p>
            <a:endParaRPr lang="en-US" sz="1500" dirty="0"/>
          </a:p>
          <a:p>
            <a:endParaRPr lang="en-US" sz="1500" dirty="0"/>
          </a:p>
          <a:p>
            <a:endParaRPr lang="en-US" sz="1500" dirty="0"/>
          </a:p>
          <a:p>
            <a:r>
              <a:rPr lang="en-US" sz="1500" b="1" dirty="0"/>
              <a:t>Partner B: </a:t>
            </a:r>
            <a:r>
              <a:rPr lang="en-US" sz="1500" dirty="0"/>
              <a:t>I notice that all three boys are holding a block and pretending that they are driving.  I agree with you that they are at the block center.  Now what do you think happening in the visual text?</a:t>
            </a:r>
          </a:p>
          <a:p>
            <a:endParaRPr lang="en-US" sz="1500" dirty="0"/>
          </a:p>
          <a:p>
            <a:r>
              <a:rPr lang="en-US" sz="1500" b="1" dirty="0"/>
              <a:t>Partner B</a:t>
            </a:r>
            <a:r>
              <a:rPr lang="en-US" sz="1500" dirty="0"/>
              <a:t>: I think what is happening is that they are pretending to be construction workers and they made a truck using blocks at school.</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11505" y="1183600"/>
            <a:ext cx="0" cy="50181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87827" y="-25596"/>
            <a:ext cx="8229600" cy="1001713"/>
          </a:xfrm>
        </p:spPr>
        <p:txBody>
          <a:bodyPr>
            <a:normAutofit/>
          </a:bodyPr>
          <a:lstStyle/>
          <a:p>
            <a:pPr algn="ctr"/>
            <a:r>
              <a:rPr lang="en-US" sz="2800" b="1" u="sng" dirty="0">
                <a:solidFill>
                  <a:schemeClr val="tx1"/>
                </a:solidFill>
              </a:rPr>
              <a:t>Understanding the Skill of FORTIFY</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02080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2610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1252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14788"/>
            <a:ext cx="1199599" cy="1048469"/>
          </a:xfrm>
          <a:prstGeom prst="rect">
            <a:avLst/>
          </a:prstGeom>
        </p:spPr>
      </p:pic>
      <p:cxnSp>
        <p:nvCxnSpPr>
          <p:cNvPr id="6" name="Straight Connector 5"/>
          <p:cNvCxnSpPr>
            <a:cxnSpLocks/>
          </p:cNvCxnSpPr>
          <p:nvPr/>
        </p:nvCxnSpPr>
        <p:spPr>
          <a:xfrm>
            <a:off x="5579706" y="2687216"/>
            <a:ext cx="50025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6221186" y="2687216"/>
            <a:ext cx="176264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4702628" y="2916593"/>
            <a:ext cx="328120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4702627" y="3175517"/>
            <a:ext cx="1754157" cy="311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4666244" y="3366806"/>
            <a:ext cx="45036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125432" y="4055118"/>
            <a:ext cx="2260119" cy="1244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V="1">
            <a:off x="1272633" y="4298301"/>
            <a:ext cx="498288" cy="37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flipV="1">
            <a:off x="1937526" y="4547485"/>
            <a:ext cx="2448025" cy="721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a:off x="5520862" y="4298301"/>
            <a:ext cx="235205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a:off x="4702627" y="4537806"/>
            <a:ext cx="3422127" cy="1689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p:cNvCxnSpPr>
          <p:nvPr/>
        </p:nvCxnSpPr>
        <p:spPr>
          <a:xfrm>
            <a:off x="4669765" y="4760990"/>
            <a:ext cx="60436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cxnSpLocks/>
          </p:cNvCxnSpPr>
          <p:nvPr/>
        </p:nvCxnSpPr>
        <p:spPr>
          <a:xfrm>
            <a:off x="4666244" y="4978429"/>
            <a:ext cx="32066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125432" y="5654027"/>
            <a:ext cx="203962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1272633" y="5885176"/>
            <a:ext cx="266255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cxnSpLocks/>
          </p:cNvCxnSpPr>
          <p:nvPr/>
        </p:nvCxnSpPr>
        <p:spPr>
          <a:xfrm>
            <a:off x="1281244" y="6121541"/>
            <a:ext cx="57132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CCBAB82-880C-F748-8FA8-297E154CC462}"/>
              </a:ext>
            </a:extLst>
          </p:cNvPr>
          <p:cNvCxnSpPr>
            <a:cxnSpLocks/>
          </p:cNvCxnSpPr>
          <p:nvPr/>
        </p:nvCxnSpPr>
        <p:spPr>
          <a:xfrm flipV="1">
            <a:off x="4653436" y="5214788"/>
            <a:ext cx="2171907" cy="1131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38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D0E588CD-1034-F44F-AC31-4F05DFA5AD35}"/>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22459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C8D79713-6BF0-4447-B7BB-FB0884FD8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6801" y="1885255"/>
            <a:ext cx="5493491" cy="3258195"/>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778E3662-31D5-D84C-8F29-2AFDD844E9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8181" y="542688"/>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5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4801314"/>
          </a:xfrm>
          <a:prstGeom prst="rect">
            <a:avLst/>
          </a:prstGeom>
          <a:noFill/>
        </p:spPr>
        <p:txBody>
          <a:bodyPr wrap="square" rtlCol="0">
            <a:spAutoFit/>
          </a:bodyPr>
          <a:lstStyle/>
          <a:p>
            <a:r>
              <a:rPr lang="en-US" sz="1700" b="1" dirty="0"/>
              <a:t>Partner A: </a:t>
            </a:r>
            <a:r>
              <a:rPr lang="en-US" sz="1700" dirty="0"/>
              <a:t>I think they are playing.  What do you think?</a:t>
            </a:r>
          </a:p>
          <a:p>
            <a:endParaRPr lang="en-US" sz="1700" dirty="0"/>
          </a:p>
          <a:p>
            <a:endParaRPr lang="en-US" sz="1700" dirty="0"/>
          </a:p>
          <a:p>
            <a:endParaRPr lang="en-US" sz="1700" dirty="0"/>
          </a:p>
          <a:p>
            <a:r>
              <a:rPr lang="en-US" sz="1700" b="1" dirty="0"/>
              <a:t>Partner A:  </a:t>
            </a:r>
            <a:r>
              <a:rPr lang="en-US" sz="1700" dirty="0"/>
              <a:t>I notice they have hats.  What do you notice?</a:t>
            </a:r>
          </a:p>
          <a:p>
            <a:endParaRPr lang="en-US" sz="1700" b="1" dirty="0"/>
          </a:p>
          <a:p>
            <a:endParaRPr lang="en-US" sz="1700" b="1" dirty="0"/>
          </a:p>
          <a:p>
            <a:endParaRPr lang="en-US" sz="1700" b="1" dirty="0"/>
          </a:p>
          <a:p>
            <a:r>
              <a:rPr lang="en-US" sz="1700" b="1" dirty="0"/>
              <a:t>Partner A: </a:t>
            </a:r>
            <a:r>
              <a:rPr lang="en-US" sz="1700" dirty="0"/>
              <a:t>I notice a rug.  I think they are smiling.  What do you think?</a:t>
            </a:r>
          </a:p>
          <a:p>
            <a:endParaRPr lang="en-US" sz="1700" dirty="0"/>
          </a:p>
          <a:p>
            <a:endParaRPr lang="en-US" sz="1700" dirty="0"/>
          </a:p>
          <a:p>
            <a:endParaRPr lang="en-US" sz="1700" dirty="0"/>
          </a:p>
          <a:p>
            <a:r>
              <a:rPr lang="en-US" sz="1700" b="1" dirty="0"/>
              <a:t>Partner A: </a:t>
            </a:r>
            <a:r>
              <a:rPr lang="en-US" sz="1700" dirty="0"/>
              <a:t>They are playing at the block center.  What do you think?</a:t>
            </a:r>
          </a:p>
        </p:txBody>
      </p:sp>
      <p:sp>
        <p:nvSpPr>
          <p:cNvPr id="5" name="TextBox 4"/>
          <p:cNvSpPr txBox="1"/>
          <p:nvPr/>
        </p:nvSpPr>
        <p:spPr>
          <a:xfrm>
            <a:off x="4591715" y="1052160"/>
            <a:ext cx="3619308" cy="4801314"/>
          </a:xfrm>
          <a:prstGeom prst="rect">
            <a:avLst/>
          </a:prstGeom>
          <a:noFill/>
        </p:spPr>
        <p:txBody>
          <a:bodyPr wrap="square" rtlCol="0">
            <a:spAutoFit/>
          </a:bodyPr>
          <a:lstStyle/>
          <a:p>
            <a:r>
              <a:rPr lang="en-US" sz="1700" b="1" dirty="0"/>
              <a:t>Partner B:  </a:t>
            </a:r>
            <a:r>
              <a:rPr lang="en-US" sz="1700" dirty="0"/>
              <a:t>I think they are sitting on blocks.  What do you notice?</a:t>
            </a:r>
          </a:p>
          <a:p>
            <a:endParaRPr lang="en-US" sz="1700" b="1" dirty="0"/>
          </a:p>
          <a:p>
            <a:endParaRPr lang="en-US" sz="1700" b="1" dirty="0"/>
          </a:p>
          <a:p>
            <a:endParaRPr lang="en-US" sz="1700" b="1" dirty="0"/>
          </a:p>
          <a:p>
            <a:r>
              <a:rPr lang="en-US" sz="1700" b="1" dirty="0"/>
              <a:t>Partner B: </a:t>
            </a:r>
            <a:r>
              <a:rPr lang="en-US" sz="1700" dirty="0"/>
              <a:t>I notice they are wearing boots.  What do you notice?</a:t>
            </a:r>
          </a:p>
          <a:p>
            <a:endParaRPr lang="en-US" sz="1700" dirty="0"/>
          </a:p>
          <a:p>
            <a:endParaRPr lang="en-US" sz="1700" dirty="0"/>
          </a:p>
          <a:p>
            <a:endParaRPr lang="en-US" sz="1700" dirty="0"/>
          </a:p>
          <a:p>
            <a:r>
              <a:rPr lang="en-US" sz="1700" b="1" dirty="0"/>
              <a:t>Partner B: </a:t>
            </a:r>
            <a:r>
              <a:rPr lang="en-US" sz="1700" dirty="0"/>
              <a:t>I notice they are driving.  What is happening?</a:t>
            </a:r>
          </a:p>
          <a:p>
            <a:endParaRPr lang="en-US" sz="1700" dirty="0"/>
          </a:p>
          <a:p>
            <a:endParaRPr lang="en-US" sz="1700" dirty="0"/>
          </a:p>
          <a:p>
            <a:endParaRPr lang="en-US" sz="1700" dirty="0"/>
          </a:p>
          <a:p>
            <a:endParaRPr lang="en-US" sz="1700" dirty="0"/>
          </a:p>
          <a:p>
            <a:r>
              <a:rPr lang="en-US" sz="1700" b="1" dirty="0"/>
              <a:t>Partner B</a:t>
            </a:r>
            <a:r>
              <a:rPr lang="en-US" sz="1700" dirty="0"/>
              <a:t>: They are construction workers.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11505" y="1183600"/>
            <a:ext cx="0" cy="505039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396705" y="77429"/>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248307"/>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9236" y="369210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676" y="527636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5709"/>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0126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02669"/>
            <a:ext cx="1199599" cy="1048469"/>
          </a:xfrm>
          <a:prstGeom prst="rect">
            <a:avLst/>
          </a:prstGeom>
        </p:spPr>
      </p:pic>
    </p:spTree>
    <p:extLst>
      <p:ext uri="{BB962C8B-B14F-4D97-AF65-F5344CB8AC3E}">
        <p14:creationId xmlns:p14="http://schemas.microsoft.com/office/powerpoint/2010/main" val="17155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5B08D6E9-0CB3-3446-AC3F-21CAFD631DB8}"/>
              </a:ext>
            </a:extLst>
          </p:cNvPr>
          <p:cNvPicPr>
            <a:picLocks noChangeAspect="1"/>
          </p:cNvPicPr>
          <p:nvPr/>
        </p:nvPicPr>
        <p:blipFill>
          <a:blip r:embed="rId3"/>
          <a:stretch>
            <a:fillRect/>
          </a:stretch>
        </p:blipFill>
        <p:spPr>
          <a:xfrm>
            <a:off x="4341759" y="240632"/>
            <a:ext cx="4580386" cy="5927558"/>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52C048ED-9795-4749-B852-85E0FB3C4E0C}"/>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38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8587" y="2832096"/>
            <a:ext cx="3000375"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5" name="Picture 4">
            <a:extLst>
              <a:ext uri="{FF2B5EF4-FFF2-40B4-BE49-F238E27FC236}">
                <a16:creationId xmlns:a16="http://schemas.microsoft.com/office/drawing/2014/main" id="{5C0EEC74-F882-C843-A0BF-7F4C626D888A}"/>
              </a:ext>
            </a:extLst>
          </p:cNvPr>
          <p:cNvPicPr>
            <a:picLocks noChangeAspect="1"/>
          </p:cNvPicPr>
          <p:nvPr/>
        </p:nvPicPr>
        <p:blipFill rotWithShape="1">
          <a:blip r:embed="rId4">
            <a:extLst>
              <a:ext uri="{28A0092B-C50C-407E-A947-70E740481C1C}">
                <a14:useLocalDpi xmlns:a14="http://schemas.microsoft.com/office/drawing/2010/main" val="0"/>
              </a:ext>
            </a:extLst>
          </a:blip>
          <a:srcRect l="11560" r="17913"/>
          <a:stretch/>
        </p:blipFill>
        <p:spPr>
          <a:xfrm>
            <a:off x="3341208" y="1443180"/>
            <a:ext cx="5469639" cy="3898841"/>
          </a:xfrm>
          <a:prstGeom prst="rect">
            <a:avLst/>
          </a:prstGeom>
          <a:ln w="5715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FORTIFY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Kindergarten </a:t>
            </a:r>
          </a:p>
          <a:p>
            <a:r>
              <a:rPr lang="en-US" sz="4800" dirty="0">
                <a:solidFill>
                  <a:schemeClr val="tx1"/>
                </a:solidFill>
              </a:rPr>
              <a:t>Lesson 10</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A2D7603A-33BF-3B48-A78A-59C9C7714CAC}"/>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90668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84793" y="3018848"/>
            <a:ext cx="2654975" cy="2569934"/>
          </a:xfrm>
          <a:prstGeom prst="rect">
            <a:avLst/>
          </a:prstGeom>
        </p:spPr>
        <p:txBody>
          <a:bodyPr wrap="square">
            <a:spAutoFit/>
          </a:bodyPr>
          <a:lstStyle/>
          <a:p>
            <a:r>
              <a:rPr lang="en-US" sz="3200" b="1" dirty="0"/>
              <a:t>Prompt: </a:t>
            </a:r>
          </a:p>
          <a:p>
            <a:pPr algn="ctr"/>
            <a:r>
              <a:rPr lang="en-US" sz="2400" b="1"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118503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F1FC6B76-BA39-6B4C-9DB1-93D547F0CE45}"/>
              </a:ext>
            </a:extLst>
          </p:cNvPr>
          <p:cNvPicPr>
            <a:picLocks noChangeAspect="1"/>
          </p:cNvPicPr>
          <p:nvPr/>
        </p:nvPicPr>
        <p:blipFill rotWithShape="1">
          <a:blip r:embed="rId4"/>
          <a:srcRect t="17136"/>
          <a:stretch/>
        </p:blipFill>
        <p:spPr>
          <a:xfrm>
            <a:off x="3934253" y="164899"/>
            <a:ext cx="4391599" cy="5855658"/>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450324"/>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63" y="1558320"/>
            <a:ext cx="1445364" cy="1648785"/>
          </a:xfrm>
          <a:prstGeom prst="rect">
            <a:avLst/>
          </a:prstGeom>
        </p:spPr>
      </p:pic>
      <p:sp>
        <p:nvSpPr>
          <p:cNvPr id="8" name="Rectangle 7"/>
          <p:cNvSpPr/>
          <p:nvPr/>
        </p:nvSpPr>
        <p:spPr>
          <a:xfrm>
            <a:off x="376548" y="3539614"/>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6F8F4C5E-03EA-7849-8813-E6A1147937BC}"/>
              </a:ext>
            </a:extLst>
          </p:cNvPr>
          <p:cNvPicPr>
            <a:picLocks noChangeAspect="1"/>
          </p:cNvPicPr>
          <p:nvPr/>
        </p:nvPicPr>
        <p:blipFill rotWithShape="1">
          <a:blip r:embed="rId6"/>
          <a:srcRect t="17136"/>
          <a:stretch/>
        </p:blipFill>
        <p:spPr>
          <a:xfrm>
            <a:off x="4003617" y="237251"/>
            <a:ext cx="4391599" cy="5855658"/>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F629D01A-901C-884B-9F85-28D6AD8EB8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90075" y="1853515"/>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22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093976"/>
          </a:xfrm>
          <a:prstGeom prst="rect">
            <a:avLst/>
          </a:prstGeom>
          <a:noFill/>
        </p:spPr>
        <p:txBody>
          <a:bodyPr wrap="square" rtlCol="0">
            <a:spAutoFit/>
          </a:bodyPr>
          <a:lstStyle/>
          <a:p>
            <a:r>
              <a:rPr lang="en-US" sz="1500" b="1" dirty="0"/>
              <a:t>Partner A: </a:t>
            </a:r>
            <a:r>
              <a:rPr lang="en-US" sz="1500" dirty="0"/>
              <a:t>I think what is happening is that they are playing firemen.  What do you think is happening in the visual text?</a:t>
            </a:r>
          </a:p>
          <a:p>
            <a:endParaRPr lang="en-US" sz="1500" dirty="0"/>
          </a:p>
          <a:p>
            <a:endParaRPr lang="en-US" sz="1500" dirty="0"/>
          </a:p>
          <a:p>
            <a:r>
              <a:rPr lang="en-US" sz="1500" b="1" dirty="0"/>
              <a:t>Partner A:  </a:t>
            </a:r>
            <a:r>
              <a:rPr lang="en-US" sz="1500" dirty="0"/>
              <a:t>I think they are playing firemen because one boy is dressed like a fireman and there are toy fire trucks next to him.  What evidence can you use to support your claim?</a:t>
            </a:r>
          </a:p>
          <a:p>
            <a:endParaRPr lang="en-US" sz="1500" b="1" dirty="0"/>
          </a:p>
          <a:p>
            <a:endParaRPr lang="en-US" sz="1500" b="1" dirty="0"/>
          </a:p>
          <a:p>
            <a:r>
              <a:rPr lang="en-US" sz="1500" b="1" dirty="0"/>
              <a:t>Partner A: </a:t>
            </a:r>
            <a:r>
              <a:rPr lang="en-US" sz="1500" dirty="0"/>
              <a:t>I think they are playing firemen because the boy in the burning house is looking for the fireman.  What evidence can you use to support your claim?</a:t>
            </a:r>
          </a:p>
          <a:p>
            <a:endParaRPr lang="en-US" sz="1500" dirty="0"/>
          </a:p>
          <a:p>
            <a:r>
              <a:rPr lang="en-US" sz="1500" b="1" dirty="0"/>
              <a:t>Partner A: </a:t>
            </a:r>
            <a:r>
              <a:rPr lang="en-US" sz="1500" dirty="0"/>
              <a:t>I think they are playing and pretending that the house is on fire and the little boy is not wearing a shirt because he was sleeping.  What do you think is happening in the visual text?</a:t>
            </a:r>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I think what is happening is they are pretending and the firemen is going to rescue the boy.  What evidence can you use to support your claim?</a:t>
            </a:r>
            <a:endParaRPr lang="en-US" sz="1500" b="1" dirty="0"/>
          </a:p>
          <a:p>
            <a:endParaRPr lang="en-US" sz="1500" b="1" dirty="0"/>
          </a:p>
          <a:p>
            <a:endParaRPr lang="en-US" sz="1500" b="1" dirty="0"/>
          </a:p>
          <a:p>
            <a:r>
              <a:rPr lang="en-US" sz="1500" b="1" dirty="0"/>
              <a:t>Partner B: </a:t>
            </a:r>
            <a:r>
              <a:rPr lang="en-US" sz="1500" dirty="0"/>
              <a:t>I think he is going to rescue the boy because he has a water hose to use to stop the fire.  What evidence can you use to support your claim?</a:t>
            </a:r>
          </a:p>
          <a:p>
            <a:endParaRPr lang="en-US" sz="1500" dirty="0"/>
          </a:p>
          <a:p>
            <a:endParaRPr lang="en-US" sz="1500" dirty="0"/>
          </a:p>
          <a:p>
            <a:r>
              <a:rPr lang="en-US" sz="1500" b="1" dirty="0"/>
              <a:t>Partner B: </a:t>
            </a:r>
            <a:r>
              <a:rPr lang="en-US" sz="1500" dirty="0"/>
              <a:t>I think they are pretending and the firemen is going to use the fire trucks and ladders to turn off the fire.  Now what do you think is happening in the visual text?</a:t>
            </a:r>
          </a:p>
          <a:p>
            <a:endParaRPr lang="en-US" sz="1500" dirty="0"/>
          </a:p>
          <a:p>
            <a:endParaRPr lang="en-US" sz="1500" dirty="0"/>
          </a:p>
          <a:p>
            <a:r>
              <a:rPr lang="en-US" sz="1500" b="1" dirty="0"/>
              <a:t>Partner B</a:t>
            </a:r>
            <a:r>
              <a:rPr lang="en-US" sz="1500" dirty="0"/>
              <a:t>: I think they are pretending the house is on fire and the fireman is going to use the hose and ladder to rescue the boy.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27547" y="1151516"/>
            <a:ext cx="0" cy="510490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377" y="88580"/>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497" y="372580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175868"/>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038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75868"/>
            <a:ext cx="1199599" cy="1048469"/>
          </a:xfrm>
          <a:prstGeom prst="rect">
            <a:avLst/>
          </a:prstGeom>
        </p:spPr>
      </p:pic>
    </p:spTree>
    <p:extLst>
      <p:ext uri="{BB962C8B-B14F-4D97-AF65-F5344CB8AC3E}">
        <p14:creationId xmlns:p14="http://schemas.microsoft.com/office/powerpoint/2010/main" val="253568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D7D810C0-CB1E-9B4D-83CB-F5E3BFE3E7D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6853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865" y="684627"/>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872" y="1792623"/>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60267" y="356610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98CDC565-31FD-E148-A702-51F8E4D2AF7F}"/>
              </a:ext>
            </a:extLst>
          </p:cNvPr>
          <p:cNvPicPr>
            <a:picLocks noChangeAspect="1"/>
          </p:cNvPicPr>
          <p:nvPr/>
        </p:nvPicPr>
        <p:blipFill rotWithShape="1">
          <a:blip r:embed="rId6"/>
          <a:srcRect t="17136"/>
          <a:stretch/>
        </p:blipFill>
        <p:spPr>
          <a:xfrm>
            <a:off x="4003617" y="237251"/>
            <a:ext cx="4391599" cy="5855658"/>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F90E763B-095A-114D-A51B-D0DF5D3FEB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42033" y="2122753"/>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4539704"/>
          </a:xfrm>
          <a:prstGeom prst="rect">
            <a:avLst/>
          </a:prstGeom>
          <a:noFill/>
        </p:spPr>
        <p:txBody>
          <a:bodyPr wrap="square" rtlCol="0">
            <a:spAutoFit/>
          </a:bodyPr>
          <a:lstStyle/>
          <a:p>
            <a:r>
              <a:rPr lang="en-US" sz="1700" b="1" dirty="0"/>
              <a:t>Partner A: </a:t>
            </a:r>
            <a:r>
              <a:rPr lang="en-US" sz="1700" dirty="0"/>
              <a:t>They are playing and the house is on fire.  What do you think?</a:t>
            </a:r>
          </a:p>
          <a:p>
            <a:endParaRPr lang="en-US" sz="1700" dirty="0"/>
          </a:p>
          <a:p>
            <a:endParaRPr lang="en-US" sz="1700" dirty="0"/>
          </a:p>
          <a:p>
            <a:endParaRPr lang="en-US" sz="1700" dirty="0"/>
          </a:p>
          <a:p>
            <a:r>
              <a:rPr lang="en-US" sz="1700" b="1" dirty="0"/>
              <a:t>Partner A:  </a:t>
            </a:r>
            <a:r>
              <a:rPr lang="en-US" sz="1700" dirty="0"/>
              <a:t>They drew the house.  It is not real. </a:t>
            </a:r>
            <a:endParaRPr lang="en-US" sz="1700" b="1" dirty="0"/>
          </a:p>
          <a:p>
            <a:endParaRPr lang="en-US" sz="1700" b="1" dirty="0"/>
          </a:p>
          <a:p>
            <a:endParaRPr lang="en-US" sz="1700" b="1" dirty="0"/>
          </a:p>
          <a:p>
            <a:endParaRPr lang="en-US" sz="1700" b="1" dirty="0"/>
          </a:p>
          <a:p>
            <a:r>
              <a:rPr lang="en-US" sz="1700" b="1" dirty="0"/>
              <a:t>Partner A: </a:t>
            </a:r>
            <a:r>
              <a:rPr lang="en-US" sz="1700" dirty="0"/>
              <a:t>Why doesn’t the boy have a shirt?</a:t>
            </a:r>
          </a:p>
          <a:p>
            <a:endParaRPr lang="en-US" sz="1700" dirty="0"/>
          </a:p>
          <a:p>
            <a:endParaRPr lang="en-US" sz="1700" dirty="0"/>
          </a:p>
          <a:p>
            <a:endParaRPr lang="en-US" sz="1700" dirty="0"/>
          </a:p>
          <a:p>
            <a:r>
              <a:rPr lang="en-US" sz="1700" b="1" dirty="0"/>
              <a:t>Partner A: </a:t>
            </a:r>
            <a:r>
              <a:rPr lang="en-US" sz="1700" dirty="0"/>
              <a:t>They have toy trucks.</a:t>
            </a:r>
          </a:p>
        </p:txBody>
      </p:sp>
      <p:sp>
        <p:nvSpPr>
          <p:cNvPr id="5" name="TextBox 4"/>
          <p:cNvSpPr txBox="1"/>
          <p:nvPr/>
        </p:nvSpPr>
        <p:spPr>
          <a:xfrm>
            <a:off x="4591715" y="1052160"/>
            <a:ext cx="3619308" cy="4539704"/>
          </a:xfrm>
          <a:prstGeom prst="rect">
            <a:avLst/>
          </a:prstGeom>
          <a:noFill/>
        </p:spPr>
        <p:txBody>
          <a:bodyPr wrap="square" rtlCol="0">
            <a:spAutoFit/>
          </a:bodyPr>
          <a:lstStyle/>
          <a:p>
            <a:r>
              <a:rPr lang="en-US" sz="1700" b="1" dirty="0"/>
              <a:t>Partner B:  </a:t>
            </a:r>
            <a:r>
              <a:rPr lang="en-US" sz="1700" dirty="0"/>
              <a:t>The little boy inside the house is trying to get out.  The fire is not real.  What do you think?</a:t>
            </a:r>
            <a:endParaRPr lang="en-US" sz="1700" b="1" dirty="0"/>
          </a:p>
          <a:p>
            <a:endParaRPr lang="en-US" sz="1700" b="1" dirty="0"/>
          </a:p>
          <a:p>
            <a:endParaRPr lang="en-US" sz="1700" b="1" dirty="0"/>
          </a:p>
          <a:p>
            <a:r>
              <a:rPr lang="en-US" sz="1700" b="1" dirty="0"/>
              <a:t>Partner B: </a:t>
            </a:r>
            <a:r>
              <a:rPr lang="en-US" sz="1700" dirty="0"/>
              <a:t>The hose is a tube for swimming. </a:t>
            </a:r>
          </a:p>
          <a:p>
            <a:endParaRPr lang="en-US" sz="1700" dirty="0"/>
          </a:p>
          <a:p>
            <a:endParaRPr lang="en-US" sz="1700" dirty="0"/>
          </a:p>
          <a:p>
            <a:endParaRPr lang="en-US" sz="1700" dirty="0"/>
          </a:p>
          <a:p>
            <a:endParaRPr lang="en-US" sz="1700" dirty="0"/>
          </a:p>
          <a:p>
            <a:r>
              <a:rPr lang="en-US" sz="1700" b="1" dirty="0"/>
              <a:t>Partner B: </a:t>
            </a:r>
            <a:r>
              <a:rPr lang="en-US" sz="1700" dirty="0"/>
              <a:t>The boy is wearing a fireman costume.</a:t>
            </a:r>
          </a:p>
          <a:p>
            <a:endParaRPr lang="en-US" sz="1700" dirty="0"/>
          </a:p>
          <a:p>
            <a:endParaRPr lang="en-US" sz="1700" dirty="0"/>
          </a:p>
          <a:p>
            <a:endParaRPr lang="en-US" sz="1700" dirty="0"/>
          </a:p>
          <a:p>
            <a:r>
              <a:rPr lang="en-US" sz="1700" b="1" dirty="0"/>
              <a:t>Partner B</a:t>
            </a:r>
            <a:r>
              <a:rPr lang="en-US" sz="1700" dirty="0"/>
              <a:t>: The trucks are red.</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79421" y="1183600"/>
            <a:ext cx="0" cy="4929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17837" y="104819"/>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2080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230" y="383675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0287" y="508825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38" y="364835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4" y="5020753"/>
            <a:ext cx="1199599" cy="1048469"/>
          </a:xfrm>
          <a:prstGeom prst="rect">
            <a:avLst/>
          </a:prstGeom>
        </p:spPr>
      </p:pic>
    </p:spTree>
    <p:extLst>
      <p:ext uri="{BB962C8B-B14F-4D97-AF65-F5344CB8AC3E}">
        <p14:creationId xmlns:p14="http://schemas.microsoft.com/office/powerpoint/2010/main" val="11766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one CREATE, two CLARIFY and two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79614153-CD4A-7C4A-8B0C-25FBA7A09C0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5" name="Picture 14">
            <a:extLst>
              <a:ext uri="{FF2B5EF4-FFF2-40B4-BE49-F238E27FC236}">
                <a16:creationId xmlns:a16="http://schemas.microsoft.com/office/drawing/2014/main" id="{5D77B6EC-4564-DF47-B768-73CD0D9F59EE}"/>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561FECEC-CC00-FC4B-A973-6D131F45BEE3}"/>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7" name="Picture 16">
            <a:extLst>
              <a:ext uri="{FF2B5EF4-FFF2-40B4-BE49-F238E27FC236}">
                <a16:creationId xmlns:a16="http://schemas.microsoft.com/office/drawing/2014/main" id="{48C445EA-FF6D-F74F-BC09-1AFD367A7C26}"/>
              </a:ext>
            </a:extLst>
          </p:cNvPr>
          <p:cNvPicPr>
            <a:picLocks noChangeAspect="1"/>
          </p:cNvPicPr>
          <p:nvPr/>
        </p:nvPicPr>
        <p:blipFill rotWithShape="1">
          <a:blip r:embed="rId8"/>
          <a:srcRect r="50353" b="50752"/>
          <a:stretch/>
        </p:blipFill>
        <p:spPr>
          <a:xfrm rot="5400000">
            <a:off x="3668804" y="1165333"/>
            <a:ext cx="583420" cy="748551"/>
          </a:xfrm>
          <a:prstGeom prst="rect">
            <a:avLst/>
          </a:prstGeom>
          <a:ln>
            <a:solidFill>
              <a:schemeClr val="tx1"/>
            </a:solidFill>
          </a:ln>
        </p:spPr>
      </p:pic>
      <p:pic>
        <p:nvPicPr>
          <p:cNvPr id="18" name="Picture 17">
            <a:extLst>
              <a:ext uri="{FF2B5EF4-FFF2-40B4-BE49-F238E27FC236}">
                <a16:creationId xmlns:a16="http://schemas.microsoft.com/office/drawing/2014/main" id="{5051245B-A9C9-A644-A623-ED377CF78DB4}"/>
              </a:ext>
            </a:extLst>
          </p:cNvPr>
          <p:cNvPicPr>
            <a:picLocks noChangeAspect="1"/>
          </p:cNvPicPr>
          <p:nvPr/>
        </p:nvPicPr>
        <p:blipFill rotWithShape="1">
          <a:blip r:embed="rId8"/>
          <a:srcRect r="50353" b="50752"/>
          <a:stretch/>
        </p:blipFill>
        <p:spPr>
          <a:xfrm rot="5400000">
            <a:off x="3841441" y="1409088"/>
            <a:ext cx="576678" cy="739901"/>
          </a:xfrm>
          <a:prstGeom prst="rect">
            <a:avLst/>
          </a:prstGeom>
          <a:ln>
            <a:solidFill>
              <a:schemeClr val="tx1"/>
            </a:solidFill>
          </a:ln>
        </p:spPr>
      </p:pic>
    </p:spTree>
    <p:extLst>
      <p:ext uri="{BB962C8B-B14F-4D97-AF65-F5344CB8AC3E}">
        <p14:creationId xmlns:p14="http://schemas.microsoft.com/office/powerpoint/2010/main" val="153195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dissolve">
                                      <p:cBhvr>
                                        <p:cTn id="40" dur="500"/>
                                        <p:tgtEl>
                                          <p:spTgt spid="13">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dissolve">
                                      <p:cBhvr>
                                        <p:cTn id="49" dur="500"/>
                                        <p:tgtEl>
                                          <p:spTgt spid="3">
                                            <p:txEl>
                                              <p:pRg st="1" end="1"/>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7128083" cy="1092607"/>
          </a:xfrm>
          <a:prstGeom prst="rect">
            <a:avLst/>
          </a:prstGeom>
        </p:spPr>
        <p:txBody>
          <a:bodyPr wrap="square">
            <a:spAutoFit/>
          </a:bodyPr>
          <a:lstStyle/>
          <a:p>
            <a:pPr algn="ctr"/>
            <a:r>
              <a:rPr lang="en-US" sz="3200" b="1" dirty="0"/>
              <a:t>Prompt: </a:t>
            </a: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746F062D-E436-3B4B-AEA0-79D9D3C54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456" y="1250166"/>
            <a:ext cx="6773418" cy="4860576"/>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60239"/>
            <a:ext cx="4883783" cy="1723816"/>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481680"/>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92585" y="1906061"/>
            <a:ext cx="4987016" cy="4236490"/>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A07232FA-20F7-DF4F-9144-4264B25967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4310" y="2783605"/>
            <a:ext cx="3457938" cy="2481402"/>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4586288" y="4706470"/>
            <a:ext cx="29605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67480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b="1" dirty="0">
                <a:solidFill>
                  <a:schemeClr val="tx1"/>
                </a:solidFill>
              </a:rPr>
              <a:t>FORTIFY Non-Model Revision</a:t>
            </a:r>
          </a:p>
        </p:txBody>
      </p:sp>
      <p:pic>
        <p:nvPicPr>
          <p:cNvPr id="4" name="Picture 3">
            <a:extLst>
              <a:ext uri="{FF2B5EF4-FFF2-40B4-BE49-F238E27FC236}">
                <a16:creationId xmlns:a16="http://schemas.microsoft.com/office/drawing/2014/main" id="{92D2FE2D-DA11-0045-A7F1-55C42EDF6E7A}"/>
              </a:ext>
            </a:extLst>
          </p:cNvPr>
          <p:cNvPicPr>
            <a:picLocks noChangeAspect="1"/>
          </p:cNvPicPr>
          <p:nvPr/>
        </p:nvPicPr>
        <p:blipFill>
          <a:blip r:embed="rId3"/>
          <a:stretch>
            <a:fillRect/>
          </a:stretch>
        </p:blipFill>
        <p:spPr>
          <a:xfrm>
            <a:off x="218076" y="653937"/>
            <a:ext cx="4326710" cy="5599272"/>
          </a:xfrm>
          <a:prstGeom prst="rect">
            <a:avLst/>
          </a:prstGeom>
        </p:spPr>
      </p:pic>
      <p:pic>
        <p:nvPicPr>
          <p:cNvPr id="6" name="Picture 5">
            <a:extLst>
              <a:ext uri="{FF2B5EF4-FFF2-40B4-BE49-F238E27FC236}">
                <a16:creationId xmlns:a16="http://schemas.microsoft.com/office/drawing/2014/main" id="{D8E09CEE-5F0E-1A42-9594-70980064B8C0}"/>
              </a:ext>
            </a:extLst>
          </p:cNvPr>
          <p:cNvPicPr>
            <a:picLocks noChangeAspect="1"/>
          </p:cNvPicPr>
          <p:nvPr/>
        </p:nvPicPr>
        <p:blipFill>
          <a:blip r:embed="rId4"/>
          <a:stretch>
            <a:fillRect/>
          </a:stretch>
        </p:blipFill>
        <p:spPr>
          <a:xfrm>
            <a:off x="4599904" y="653937"/>
            <a:ext cx="4326710" cy="5599272"/>
          </a:xfrm>
          <a:prstGeom prst="rect">
            <a:avLst/>
          </a:prstGeom>
        </p:spPr>
      </p:pic>
    </p:spTree>
    <p:extLst>
      <p:ext uri="{BB962C8B-B14F-4D97-AF65-F5344CB8AC3E}">
        <p14:creationId xmlns:p14="http://schemas.microsoft.com/office/powerpoint/2010/main" val="1545342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5E622ED2-2AAD-A645-934F-09D40806D04D}"/>
              </a:ext>
            </a:extLst>
          </p:cNvPr>
          <p:cNvPicPr>
            <a:picLocks noChangeAspect="1"/>
          </p:cNvPicPr>
          <p:nvPr/>
        </p:nvPicPr>
        <p:blipFill>
          <a:blip r:embed="rId3">
            <a:extLst>
              <a:ext uri="{28A0092B-C50C-407E-A947-70E740481C1C}">
                <a14:useLocalDpi xmlns:a14="http://schemas.microsoft.com/office/drawing/2010/main" val="0"/>
              </a:ext>
            </a:extLst>
          </a:blip>
          <a:srcRect l="4019" t="11743" r="7970" b="18991"/>
          <a:stretch>
            <a:fillRect/>
          </a:stretch>
        </p:blipFill>
        <p:spPr>
          <a:xfrm>
            <a:off x="1372524" y="342901"/>
            <a:ext cx="6628478" cy="5702300"/>
          </a:xfrm>
          <a:prstGeom prst="rect">
            <a:avLst/>
          </a:prstGeom>
          <a:ln w="38100">
            <a:solidFill>
              <a:srgbClr val="C0000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3323651"/>
            <a:ext cx="2585611" cy="2569934"/>
          </a:xfrm>
          <a:prstGeom prst="rect">
            <a:avLst/>
          </a:prstGeom>
        </p:spPr>
        <p:txBody>
          <a:bodyPr wrap="square">
            <a:spAutoFit/>
          </a:bodyPr>
          <a:lstStyle/>
          <a:p>
            <a:pPr algn="ctr"/>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08597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0F2709AC-211A-C246-93F4-167EBEF8B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954" y="1796141"/>
            <a:ext cx="6118472" cy="3628872"/>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97B5A333-85F4-104F-96FD-4E634DB9F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632" y="1740876"/>
            <a:ext cx="5493491" cy="3258195"/>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0265AD13-7308-264B-8C5B-AAEDC2260C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41310" y="466437"/>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0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5E5E5E"/>
      </a:dk2>
      <a:lt2>
        <a:srgbClr val="DDDDDD"/>
      </a:lt2>
      <a:accent1>
        <a:srgbClr val="FF271B"/>
      </a:accent1>
      <a:accent2>
        <a:srgbClr val="F23142"/>
      </a:accent2>
      <a:accent3>
        <a:srgbClr val="F62630"/>
      </a:accent3>
      <a:accent4>
        <a:srgbClr val="ED3C39"/>
      </a:accent4>
      <a:accent5>
        <a:srgbClr val="EC3122"/>
      </a:accent5>
      <a:accent6>
        <a:srgbClr val="C21E00"/>
      </a:accent6>
      <a:hlink>
        <a:srgbClr val="D13F38"/>
      </a:hlink>
      <a:folHlink>
        <a:srgbClr val="FF373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653</TotalTime>
  <Words>3632</Words>
  <Application>Microsoft Macintosh PowerPoint</Application>
  <PresentationFormat>On-screen Show (4:3)</PresentationFormat>
  <Paragraphs>608</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FORTIFY</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WRAP-UP</vt:lpstr>
      <vt:lpstr>Start Smart 1.0 FORTIFY</vt:lpstr>
      <vt:lpstr>ELD Objective</vt:lpstr>
      <vt:lpstr>PowerPoint Presentation</vt:lpstr>
      <vt:lpstr>Conversation Norms</vt:lpstr>
      <vt:lpstr>Hand Gesture and Phrase- FORTIFY</vt:lpstr>
      <vt:lpstr>Prompt and Response Starters</vt:lpstr>
      <vt:lpstr>PowerPoint Presentation</vt:lpstr>
      <vt:lpstr>PowerPoint Presentation</vt:lpstr>
      <vt:lpstr>PowerPoint Presentation</vt:lpstr>
      <vt:lpstr>What makes this a model conversation?</vt:lpstr>
      <vt:lpstr>Understanding the Skill of FORTIFY</vt:lpstr>
      <vt:lpstr>PowerPoint Presentation</vt:lpstr>
      <vt:lpstr>PowerPoint Presentation</vt:lpstr>
      <vt:lpstr>Visual Text Non- Model What is happening in this visual text. Provide evidence from the text to support your claim. </vt:lpstr>
      <vt:lpstr>REVISE  NON-MODEL</vt:lpstr>
      <vt:lpstr>PowerPoint Presentation</vt:lpstr>
      <vt:lpstr>Language Sample Revision-Non-Model</vt:lpstr>
      <vt:lpstr>WRAP-UP</vt:lpstr>
      <vt:lpstr>Start Smart 1.0 FORTIFY</vt:lpstr>
      <vt:lpstr>ELD Objective</vt:lpstr>
      <vt:lpstr>PowerPoint Presentation</vt:lpstr>
      <vt:lpstr>Conversation Norms</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Model Creating Class Constructive Conversation Poster</vt:lpstr>
      <vt:lpstr>PowerPoint Presentation</vt:lpstr>
      <vt:lpstr>Teacher Resources</vt:lpstr>
      <vt:lpstr>FORTIFY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49</cp:revision>
  <dcterms:created xsi:type="dcterms:W3CDTF">2019-08-28T17:10:57Z</dcterms:created>
  <dcterms:modified xsi:type="dcterms:W3CDTF">2019-09-16T17:01:27Z</dcterms:modified>
</cp:coreProperties>
</file>